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4"/>
  </p:notesMasterIdLst>
  <p:handoutMasterIdLst>
    <p:handoutMasterId r:id="rId35"/>
  </p:handoutMasterIdLst>
  <p:sldIdLst>
    <p:sldId id="261" r:id="rId3"/>
    <p:sldId id="262" r:id="rId4"/>
    <p:sldId id="270" r:id="rId5"/>
    <p:sldId id="259" r:id="rId6"/>
    <p:sldId id="298" r:id="rId7"/>
    <p:sldId id="277" r:id="rId8"/>
    <p:sldId id="278" r:id="rId9"/>
    <p:sldId id="305" r:id="rId10"/>
    <p:sldId id="257" r:id="rId11"/>
    <p:sldId id="268" r:id="rId12"/>
    <p:sldId id="292" r:id="rId13"/>
    <p:sldId id="288" r:id="rId14"/>
    <p:sldId id="287" r:id="rId15"/>
    <p:sldId id="285" r:id="rId16"/>
    <p:sldId id="281" r:id="rId17"/>
    <p:sldId id="301" r:id="rId18"/>
    <p:sldId id="282" r:id="rId19"/>
    <p:sldId id="297" r:id="rId20"/>
    <p:sldId id="294" r:id="rId21"/>
    <p:sldId id="283" r:id="rId22"/>
    <p:sldId id="293" r:id="rId23"/>
    <p:sldId id="295" r:id="rId24"/>
    <p:sldId id="296" r:id="rId25"/>
    <p:sldId id="284" r:id="rId26"/>
    <p:sldId id="286" r:id="rId27"/>
    <p:sldId id="299" r:id="rId28"/>
    <p:sldId id="304" r:id="rId29"/>
    <p:sldId id="303" r:id="rId30"/>
    <p:sldId id="300" r:id="rId31"/>
    <p:sldId id="302" r:id="rId32"/>
    <p:sldId id="263" r:id="rId33"/>
  </p:sldIdLst>
  <p:sldSz cx="12192000" cy="6858000"/>
  <p:notesSz cx="6808788" cy="9940925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F2CC"/>
    <a:srgbClr val="FFE599"/>
    <a:srgbClr val="DEEAF6"/>
    <a:srgbClr val="E2EFD9"/>
    <a:srgbClr val="FBE4D5"/>
    <a:srgbClr val="CCFFFF"/>
    <a:srgbClr val="C4EB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06" autoAdjust="0"/>
    <p:restoredTop sz="82042" autoAdjust="0"/>
  </p:normalViewPr>
  <p:slideViewPr>
    <p:cSldViewPr snapToGrid="0">
      <p:cViewPr varScale="1">
        <p:scale>
          <a:sx n="82" d="100"/>
          <a:sy n="82" d="100"/>
        </p:scale>
        <p:origin x="90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54F4BA-CF10-4FC3-B354-AB9C372DF953}" type="datetimeFigureOut">
              <a:rPr lang="fr-FR" smtClean="0"/>
              <a:t>01/06/2018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A6654E-EEBF-4E10-8377-DCD125244C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96570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F95E2B-0671-410F-A308-44FD304140A9}" type="datetimeFigureOut">
              <a:rPr lang="fr-FR" smtClean="0"/>
              <a:t>01/06/2018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8DF9EB-D57B-4D4E-B152-22F863E08B0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03231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8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altLang="fr-FR" smtClean="0"/>
          </a:p>
        </p:txBody>
      </p:sp>
      <p:sp>
        <p:nvSpPr>
          <p:cNvPr id="29699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9255EAC6-15F5-4DFE-A3E6-6F8B1C2C9474}" type="slidenum">
              <a:rPr lang="fr-FR" altLang="fr-FR">
                <a:solidFill>
                  <a:srgbClr val="000000"/>
                </a:solidFill>
              </a:rPr>
              <a:pPr/>
              <a:t>1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6981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8DF9EB-D57B-4D4E-B152-22F863E08B0A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14045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8DF9EB-D57B-4D4E-B152-22F863E08B0A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57148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8DF9EB-D57B-4D4E-B152-22F863E08B0A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04246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8DF9EB-D57B-4D4E-B152-22F863E08B0A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68353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8DF9EB-D57B-4D4E-B152-22F863E08B0A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96087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8DF9EB-D57B-4D4E-B152-22F863E08B0A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88586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8DF9EB-D57B-4D4E-B152-22F863E08B0A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06359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8DF9EB-D57B-4D4E-B152-22F863E08B0A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18319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8DF9EB-D57B-4D4E-B152-22F863E08B0A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17768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8DF9EB-D57B-4D4E-B152-22F863E08B0A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76483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6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altLang="fr-FR" dirty="0" smtClean="0"/>
          </a:p>
        </p:txBody>
      </p:sp>
      <p:sp>
        <p:nvSpPr>
          <p:cNvPr id="31747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D112E831-01E3-4AAD-AFA8-8CEB342FE7DE}" type="slidenum">
              <a:rPr lang="fr-FR" altLang="fr-FR">
                <a:solidFill>
                  <a:prstClr val="black"/>
                </a:solidFill>
              </a:rPr>
              <a:pPr/>
              <a:t>2</a:t>
            </a:fld>
            <a:endParaRPr lang="fr-FR" alt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7733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8DF9EB-D57B-4D4E-B152-22F863E08B0A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85326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/>
            <a:r>
              <a:rPr lang="fr-F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8DF9EB-D57B-4D4E-B152-22F863E08B0A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82401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8DF9EB-D57B-4D4E-B152-22F863E08B0A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526236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8DF9EB-D57B-4D4E-B152-22F863E08B0A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420727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1" u="sng" dirty="0" smtClean="0">
                <a:solidFill>
                  <a:schemeClr val="accent6">
                    <a:lumMod val="75000"/>
                  </a:schemeClr>
                </a:solidFill>
              </a:rPr>
              <a:t>Rem : </a:t>
            </a:r>
            <a:endParaRPr lang="fr-FR" sz="12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lvl="0" fontAlgn="auto"/>
            <a:r>
              <a:rPr lang="fr-FR" sz="1200" dirty="0" smtClean="0">
                <a:solidFill>
                  <a:schemeClr val="accent6">
                    <a:lumMod val="75000"/>
                  </a:schemeClr>
                </a:solidFill>
              </a:rPr>
              <a:t>L’Agriculture est l’un des rares cas pouvant à la fois capter du carbone et contribuer aux énergies renouvelables</a:t>
            </a:r>
            <a:endParaRPr lang="fr-FR" sz="1050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fr-FR" sz="1200" u="sng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8DF9EB-D57B-4D4E-B152-22F863E08B0A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646478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 grandes vulnérabilités régionales ont été identifiées, ne devant pas masquer des spécificités territoriales marquées :</a:t>
            </a:r>
          </a:p>
          <a:p>
            <a:pPr lvl="0" fontAlgn="auto"/>
            <a:r>
              <a:rPr lang="fr-F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vulnérabilité du littoral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au risque de submersion marine et d’érosion du trait de côte </a:t>
            </a:r>
            <a:endParaRPr lang="fr-FR" dirty="0" smtClean="0">
              <a:effectLst/>
            </a:endParaRPr>
          </a:p>
          <a:p>
            <a:pPr lvl="0" fontAlgn="auto"/>
            <a:r>
              <a:rPr lang="fr-F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vulnérabilité des bas-pays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(Polders et wateringues…) aux inondations continentales (risque exacerbé par l’élévation probable de la mer) </a:t>
            </a:r>
            <a:endParaRPr lang="fr-FR" dirty="0" smtClean="0">
              <a:effectLst/>
            </a:endParaRPr>
          </a:p>
          <a:p>
            <a:pPr lvl="0" fontAlgn="auto"/>
            <a:r>
              <a:rPr lang="fr-F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vulnérabilité des populations, urbaines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surtout, aux aléas de chaleur extrême </a:t>
            </a:r>
            <a:endParaRPr lang="fr-FR" dirty="0" smtClean="0">
              <a:effectLst/>
            </a:endParaRPr>
          </a:p>
          <a:p>
            <a:pPr lvl="0" fontAlgn="auto"/>
            <a:r>
              <a:rPr lang="fr-F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dégradation de la ressource en eau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(en quantité et qualité) </a:t>
            </a:r>
            <a:endParaRPr lang="fr-FR" dirty="0" smtClean="0">
              <a:effectLst/>
            </a:endParaRPr>
          </a:p>
          <a:p>
            <a:pPr lvl="0" fontAlgn="auto"/>
            <a:r>
              <a:rPr lang="fr-F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vulnérabilité des arbres et forêts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(chaleur, stress hydrique, tempêtes) </a:t>
            </a:r>
            <a:endParaRPr lang="fr-FR" dirty="0" smtClean="0">
              <a:effectLst/>
            </a:endParaRPr>
          </a:p>
          <a:p>
            <a:pPr lvl="0" fontAlgn="auto"/>
            <a:r>
              <a:rPr lang="fr-F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vulnérabilité des zones humides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à l’évolution du climat </a:t>
            </a:r>
            <a:endParaRPr lang="fr-FR" dirty="0" smtClean="0">
              <a:effectLst/>
            </a:endParaRPr>
          </a:p>
          <a:p>
            <a:pPr lvl="0" fontAlgn="auto"/>
            <a:r>
              <a:rPr lang="fr-F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vulnérabilité des constructions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(logements et infrastructures) au phénomène de retrait / gonflement des argiles (RGA) </a:t>
            </a:r>
            <a:endParaRPr lang="fr-FR" dirty="0" smtClean="0">
              <a:effectLst/>
            </a:endParaRPr>
          </a:p>
          <a:p>
            <a:r>
              <a:rPr lang="fr-F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fr-F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Trois grandes spécificités concernent les Hauts-de-France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: La région est a priori moins exposée aux canicules que d’autres, mais sa géographie et sa géologie rendent une grande partie de son territoire hautement vulnérable à 3 aléas : </a:t>
            </a:r>
          </a:p>
          <a:p>
            <a:pPr lvl="0" fontAlgn="auto"/>
            <a:r>
              <a:rPr lang="fr-F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submersion marine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&amp; </a:t>
            </a:r>
            <a:r>
              <a:rPr lang="fr-F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érosion du trait de côte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(littoral et son arrière-pays)</a:t>
            </a:r>
          </a:p>
          <a:p>
            <a:pPr lvl="0" fontAlgn="auto"/>
            <a:r>
              <a:rPr lang="fr-F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inondations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(certaines vallées, bas-pays et polders)</a:t>
            </a:r>
          </a:p>
          <a:p>
            <a:pPr lvl="0" fontAlgn="auto"/>
            <a:r>
              <a:rPr lang="fr-F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Retrait/gonflement des argiles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(zones argileuses, Flandre notamment)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8DF9EB-D57B-4D4E-B152-22F863E08B0A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19878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6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altLang="fr-FR" dirty="0" smtClean="0"/>
          </a:p>
        </p:txBody>
      </p:sp>
      <p:sp>
        <p:nvSpPr>
          <p:cNvPr id="31747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D112E831-01E3-4AAD-AFA8-8CEB342FE7DE}" type="slidenum">
              <a:rPr lang="fr-FR" altLang="fr-FR">
                <a:solidFill>
                  <a:prstClr val="black"/>
                </a:solidFill>
              </a:rPr>
              <a:pPr/>
              <a:t>26</a:t>
            </a:fld>
            <a:endParaRPr lang="fr-FR" alt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39132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422277" y="4784071"/>
            <a:ext cx="5964238" cy="3914240"/>
          </a:xfrm>
        </p:spPr>
        <p:txBody>
          <a:bodyPr/>
          <a:lstStyle/>
          <a:p>
            <a:endParaRPr lang="fr-FR" sz="1400" b="1" dirty="0">
              <a:latin typeface="Calibri" panose="020F050202020403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93A38-F8AD-486A-936F-BBB8A495F682}" type="slidenum">
              <a:rPr lang="fr-FR" smtClean="0">
                <a:solidFill>
                  <a:prstClr val="black"/>
                </a:solidFill>
              </a:rPr>
              <a:pPr/>
              <a:t>28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44185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6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altLang="fr-FR" dirty="0" smtClean="0"/>
          </a:p>
        </p:txBody>
      </p:sp>
      <p:sp>
        <p:nvSpPr>
          <p:cNvPr id="31747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D112E831-01E3-4AAD-AFA8-8CEB342FE7DE}" type="slidenum">
              <a:rPr lang="fr-FR" altLang="fr-FR">
                <a:solidFill>
                  <a:prstClr val="black"/>
                </a:solidFill>
              </a:rPr>
              <a:pPr/>
              <a:t>29</a:t>
            </a:fld>
            <a:endParaRPr lang="fr-FR" alt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82926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8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altLang="fr-FR" smtClean="0"/>
          </a:p>
        </p:txBody>
      </p:sp>
      <p:sp>
        <p:nvSpPr>
          <p:cNvPr id="29699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9255EAC6-15F5-4DFE-A3E6-6F8B1C2C9474}" type="slidenum">
              <a:rPr lang="fr-FR" altLang="fr-FR">
                <a:solidFill>
                  <a:srgbClr val="000000"/>
                </a:solidFill>
              </a:rPr>
              <a:pPr/>
              <a:t>30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9450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8DF9EB-D57B-4D4E-B152-22F863E08B0A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93106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6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fr-FR" alt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- Les</a:t>
            </a:r>
            <a:r>
              <a:rPr lang="fr-FR" altLang="fr-FR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documents utiles seront mis à disposition sur le site legranddessi.fr</a:t>
            </a:r>
            <a:br>
              <a:rPr lang="fr-FR" altLang="fr-FR" baseline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alt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Contact en cas de problème  : concertation-SRADDETCAE@hautsdefrance.fr</a:t>
            </a:r>
          </a:p>
          <a:p>
            <a:pPr>
              <a:spcBef>
                <a:spcPct val="0"/>
              </a:spcBef>
            </a:pPr>
            <a:endParaRPr lang="fr-FR" altLang="fr-FR" dirty="0" smtClean="0">
              <a:solidFill>
                <a:srgbClr val="FF0000"/>
              </a:solidFill>
            </a:endParaRPr>
          </a:p>
        </p:txBody>
      </p:sp>
      <p:sp>
        <p:nvSpPr>
          <p:cNvPr id="57347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94773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94773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94773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94773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47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47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47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47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F3269917-C2EE-494E-A78B-09083F2F3A3E}" type="slidenum">
              <a:rPr lang="fr-FR" altLang="fr-FR"/>
              <a:pPr/>
              <a:t>31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908363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8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altLang="fr-FR" dirty="0" smtClean="0"/>
          </a:p>
        </p:txBody>
      </p:sp>
      <p:sp>
        <p:nvSpPr>
          <p:cNvPr id="29699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9255EAC6-15F5-4DFE-A3E6-6F8B1C2C9474}" type="slidenum">
              <a:rPr lang="fr-FR" altLang="fr-FR">
                <a:solidFill>
                  <a:srgbClr val="000000"/>
                </a:solidFill>
              </a:rPr>
              <a:pPr/>
              <a:t>4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2879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6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altLang="fr-FR" dirty="0" smtClean="0"/>
          </a:p>
        </p:txBody>
      </p:sp>
      <p:sp>
        <p:nvSpPr>
          <p:cNvPr id="31747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D112E831-01E3-4AAD-AFA8-8CEB342FE7DE}" type="slidenum">
              <a:rPr lang="fr-FR" altLang="fr-FR">
                <a:solidFill>
                  <a:prstClr val="black"/>
                </a:solidFill>
              </a:rPr>
              <a:pPr/>
              <a:t>5</a:t>
            </a:fld>
            <a:endParaRPr lang="fr-FR" alt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1645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427B5-8A90-4A2D-BAF2-983B356FCC25}" type="slidenum">
              <a:rPr lang="fr-FR" smtClean="0">
                <a:solidFill>
                  <a:prstClr val="black"/>
                </a:solidFill>
              </a:rPr>
              <a:pPr/>
              <a:t>6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7039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427B5-8A90-4A2D-BAF2-983B356FCC25}" type="slidenum">
              <a:rPr lang="fr-FR" smtClean="0">
                <a:solidFill>
                  <a:prstClr val="black"/>
                </a:solidFill>
              </a:rPr>
              <a:pPr/>
              <a:t>7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3545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427B5-8A90-4A2D-BAF2-983B356FCC25}" type="slidenum">
              <a:rPr lang="fr-FR" smtClean="0">
                <a:solidFill>
                  <a:prstClr val="black"/>
                </a:solidFill>
              </a:rPr>
              <a:pPr/>
              <a:t>8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8140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CGCT </a:t>
            </a:r>
            <a:r>
              <a:rPr lang="fr-FR" baseline="0" dirty="0" smtClean="0"/>
              <a:t> = C</a:t>
            </a:r>
            <a:r>
              <a:rPr lang="fr-FR" dirty="0" smtClean="0"/>
              <a:t>ode général</a:t>
            </a:r>
            <a:r>
              <a:rPr lang="fr-FR" baseline="0" dirty="0" smtClean="0"/>
              <a:t> des collectivités territoriales.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8DF9EB-D57B-4D4E-B152-22F863E08B0A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8420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D894E-1F2F-47B8-8FCD-6016BD6377CA}" type="datetimeFigureOut">
              <a:rPr lang="fr-FR" smtClean="0"/>
              <a:t>01/06/2018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878D4-6F1C-423A-872D-14261310F0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9586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D894E-1F2F-47B8-8FCD-6016BD6377CA}" type="datetimeFigureOut">
              <a:rPr lang="fr-FR" smtClean="0"/>
              <a:t>01/06/2018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878D4-6F1C-423A-872D-14261310F0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240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D894E-1F2F-47B8-8FCD-6016BD6377CA}" type="datetimeFigureOut">
              <a:rPr lang="fr-FR" smtClean="0"/>
              <a:t>01/06/2018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878D4-6F1C-423A-872D-14261310F0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45905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3409" y="1646297"/>
            <a:ext cx="11640099" cy="4694297"/>
          </a:xfrm>
        </p:spPr>
        <p:txBody>
          <a:bodyPr/>
          <a:lstStyle>
            <a:lvl1pPr marL="406379" indent="-406379">
              <a:buClr>
                <a:srgbClr val="81B719"/>
              </a:buClr>
              <a:buFont typeface="Wingdings" panose="05000000000000000000" pitchFamily="2" charset="2"/>
              <a:buChar char="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219139" indent="-406379">
              <a:buClr>
                <a:srgbClr val="81B719"/>
              </a:buClr>
              <a:buFont typeface="Courier New" panose="02070309020205020404" pitchFamily="49" charset="0"/>
              <a:buChar char="o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031899" indent="-406379">
              <a:buClr>
                <a:srgbClr val="81B719"/>
              </a:buClr>
              <a:buFont typeface="Arial" panose="020B0604020202020204" pitchFamily="34" charset="0"/>
              <a:buChar char="-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844658" indent="-406379">
              <a:buClr>
                <a:srgbClr val="81B719"/>
              </a:buClr>
              <a:buFont typeface="Wingdings" panose="05000000000000000000" pitchFamily="2" charset="2"/>
              <a:buChar char="ü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3657417" indent="-406379">
              <a:buClr>
                <a:srgbClr val="81B719"/>
              </a:buClr>
              <a:buFont typeface="Wingdings" panose="05000000000000000000" pitchFamily="2" charset="2"/>
              <a:buChar char="v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0" name="Espace réservé du texte 2"/>
          <p:cNvSpPr>
            <a:spLocks noGrp="1"/>
          </p:cNvSpPr>
          <p:nvPr>
            <p:ph type="body" idx="13" hasCustomPrompt="1"/>
          </p:nvPr>
        </p:nvSpPr>
        <p:spPr>
          <a:xfrm>
            <a:off x="238322" y="6457246"/>
            <a:ext cx="11677729" cy="222015"/>
          </a:xfrm>
        </p:spPr>
        <p:txBody>
          <a:bodyPr>
            <a:noAutofit/>
          </a:bodyPr>
          <a:lstStyle>
            <a:lvl1pPr marL="0" indent="0">
              <a:buNone/>
              <a:defRPr sz="1600" baseline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12760" indent="0">
              <a:buNone/>
              <a:defRPr sz="3556">
                <a:solidFill>
                  <a:schemeClr val="tx1">
                    <a:tint val="75000"/>
                  </a:schemeClr>
                </a:solidFill>
              </a:defRPr>
            </a:lvl2pPr>
            <a:lvl3pPr marL="1625519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3pPr>
            <a:lvl4pPr marL="2438278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4pPr>
            <a:lvl5pPr marL="3251037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5pPr>
            <a:lvl6pPr marL="4063797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6pPr>
            <a:lvl7pPr marL="4876557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7pPr>
            <a:lvl8pPr marL="5689315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8pPr>
            <a:lvl9pPr marL="6502075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RAPPEL TITRE PRINCIPAL</a:t>
            </a:r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08016" y="3"/>
            <a:ext cx="1283984" cy="1262128"/>
          </a:xfrm>
          <a:prstGeom prst="rect">
            <a:avLst/>
          </a:prstGeom>
        </p:spPr>
      </p:pic>
      <p:sp>
        <p:nvSpPr>
          <p:cNvPr id="5" name="Titre 1"/>
          <p:cNvSpPr>
            <a:spLocks noGrp="1"/>
          </p:cNvSpPr>
          <p:nvPr>
            <p:ph type="title" hasCustomPrompt="1"/>
          </p:nvPr>
        </p:nvSpPr>
        <p:spPr>
          <a:xfrm>
            <a:off x="254865" y="790226"/>
            <a:ext cx="10193631" cy="686740"/>
          </a:xfrm>
        </p:spPr>
        <p:txBody>
          <a:bodyPr anchor="t">
            <a:normAutofit/>
          </a:bodyPr>
          <a:lstStyle>
            <a:lvl1pPr algn="l">
              <a:defRPr sz="4267" b="1" cap="all" baseline="0">
                <a:solidFill>
                  <a:srgbClr val="0A30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smtClean="0"/>
              <a:t>Titre SLIDE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897035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/>
          <p:nvPr userDrawn="1"/>
        </p:nvSpPr>
        <p:spPr>
          <a:xfrm>
            <a:off x="0" y="0"/>
            <a:ext cx="12192000" cy="981075"/>
          </a:xfrm>
          <a:prstGeom prst="rect">
            <a:avLst/>
          </a:prstGeom>
          <a:solidFill>
            <a:srgbClr val="0082A3"/>
          </a:solidFill>
          <a:ln>
            <a:solidFill>
              <a:srgbClr val="0082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prstClr val="white"/>
              </a:solidFill>
            </a:endParaRPr>
          </a:p>
        </p:txBody>
      </p:sp>
      <p:pic>
        <p:nvPicPr>
          <p:cNvPr id="5" name="Imag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6400" y="-15875"/>
            <a:ext cx="4083050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0"/>
          <p:cNvSpPr/>
          <p:nvPr userDrawn="1"/>
        </p:nvSpPr>
        <p:spPr>
          <a:xfrm>
            <a:off x="-1588" y="965200"/>
            <a:ext cx="12192001" cy="5892800"/>
          </a:xfrm>
          <a:prstGeom prst="rect">
            <a:avLst/>
          </a:prstGeom>
          <a:solidFill>
            <a:srgbClr val="2F4A99"/>
          </a:solidFill>
          <a:ln>
            <a:solidFill>
              <a:srgbClr val="0082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prstClr val="white"/>
              </a:solidFill>
            </a:endParaRPr>
          </a:p>
        </p:txBody>
      </p:sp>
      <p:pic>
        <p:nvPicPr>
          <p:cNvPr id="7" name="Imag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1825" cy="95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0256B-21F4-4EBB-B85F-9F0452859895}" type="datetime1">
              <a:rPr lang="fr-FR"/>
              <a:pPr>
                <a:defRPr/>
              </a:pPr>
              <a:t>01/06/2018</a:t>
            </a:fld>
            <a:endParaRPr lang="fr-FR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8D800C-A517-4B5A-8983-832E2ED8C541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0461181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1825" cy="95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35952" y="0"/>
            <a:ext cx="9046448" cy="950982"/>
          </a:xfrm>
        </p:spPr>
        <p:txBody>
          <a:bodyPr>
            <a:normAutofit/>
          </a:bodyPr>
          <a:lstStyle>
            <a:lvl1pPr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7F876-3CFB-4475-9F2B-E58962D7616F}" type="datetime1">
              <a:rPr lang="fr-FR"/>
              <a:pPr>
                <a:defRPr/>
              </a:pPr>
              <a:t>01/06/2018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DB1D22-4DE0-4FCC-B89F-DBF3C4BF9933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228624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1825" cy="95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71332D-F6F4-4A37-AB8D-7C29C69AE59F}" type="datetime1">
              <a:rPr lang="fr-FR"/>
              <a:pPr>
                <a:defRPr/>
              </a:pPr>
              <a:t>01/06/2018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6A0C32-2954-4A70-B39F-326D5B6888C1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3362546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35238" cy="95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85083D-6886-4E9E-BA7D-6DF724D7AC28}" type="datetime1">
              <a:rPr lang="fr-FR"/>
              <a:pPr>
                <a:defRPr/>
              </a:pPr>
              <a:t>01/06/2018</a:t>
            </a:fld>
            <a:endParaRPr lang="fr-FR"/>
          </a:p>
        </p:txBody>
      </p:sp>
      <p:sp>
        <p:nvSpPr>
          <p:cNvPr id="7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9496FC-A41B-4223-B072-77287B6D147E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820799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35238" cy="95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8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1DA6FE-25C8-4F53-8486-142321288511}" type="datetime1">
              <a:rPr lang="fr-FR"/>
              <a:pPr>
                <a:defRPr/>
              </a:pPr>
              <a:t>01/06/2018</a:t>
            </a:fld>
            <a:endParaRPr lang="fr-FR"/>
          </a:p>
        </p:txBody>
      </p:sp>
      <p:sp>
        <p:nvSpPr>
          <p:cNvPr id="9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C8507C-F5D4-49F7-99F3-675C5457AA3F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7271491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35238" cy="95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4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E52025-47BF-452D-9B4F-2BFF9DE1607D}" type="datetime1">
              <a:rPr lang="fr-FR"/>
              <a:pPr>
                <a:defRPr/>
              </a:pPr>
              <a:t>01/06/2018</a:t>
            </a:fld>
            <a:endParaRPr lang="fr-FR"/>
          </a:p>
        </p:txBody>
      </p:sp>
      <p:sp>
        <p:nvSpPr>
          <p:cNvPr id="5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517BE0-C3F8-4242-AA2B-BA7C6226F15D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5817810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35238" cy="95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EDEE7D-C94B-4CB7-BE7D-ACF8F0C6AC50}" type="datetime1">
              <a:rPr lang="fr-FR"/>
              <a:pPr>
                <a:defRPr/>
              </a:pPr>
              <a:t>01/06/2018</a:t>
            </a:fld>
            <a:endParaRPr lang="fr-FR"/>
          </a:p>
        </p:txBody>
      </p:sp>
      <p:sp>
        <p:nvSpPr>
          <p:cNvPr id="4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415085-5E51-4282-BA46-3E3A593EA4B0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641353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D894E-1F2F-47B8-8FCD-6016BD6377CA}" type="datetimeFigureOut">
              <a:rPr lang="fr-FR" smtClean="0"/>
              <a:t>01/06/2018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878D4-6F1C-423A-872D-14261310F0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36709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35238" cy="95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0D7FA-0704-4C9F-9B3A-FD366F5B7798}" type="datetime1">
              <a:rPr lang="fr-FR"/>
              <a:pPr>
                <a:defRPr/>
              </a:pPr>
              <a:t>01/06/2018</a:t>
            </a:fld>
            <a:endParaRPr lang="fr-FR"/>
          </a:p>
        </p:txBody>
      </p:sp>
      <p:sp>
        <p:nvSpPr>
          <p:cNvPr id="7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2E50D6-D588-4268-A9C7-C62D56569968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8552196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35238" cy="95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A5528-2D87-4E19-A9CE-6C26F22FAE93}" type="datetime1">
              <a:rPr lang="fr-FR"/>
              <a:pPr>
                <a:defRPr/>
              </a:pPr>
              <a:t>01/06/2018</a:t>
            </a:fld>
            <a:endParaRPr lang="fr-FR"/>
          </a:p>
        </p:txBody>
      </p:sp>
      <p:sp>
        <p:nvSpPr>
          <p:cNvPr id="7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6B36B0-A5AE-487B-9D02-2C0967FC4788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0371624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35238" cy="95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F3EDA4-6CFF-4B44-BE03-9CD6485566CD}" type="datetime1">
              <a:rPr lang="fr-FR"/>
              <a:pPr>
                <a:defRPr/>
              </a:pPr>
              <a:t>01/06/2018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C436E0-171B-4F1C-B357-9AC5AAC574E7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6006970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35238" cy="95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D624B-9C78-4712-BDAC-C00CB02480C3}" type="datetime1">
              <a:rPr lang="fr-FR"/>
              <a:pPr>
                <a:defRPr/>
              </a:pPr>
              <a:t>01/06/2018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3EEBC3-2747-4E70-9977-D875A933CAFD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84335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D894E-1F2F-47B8-8FCD-6016BD6377CA}" type="datetimeFigureOut">
              <a:rPr lang="fr-FR" smtClean="0"/>
              <a:t>01/06/2018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878D4-6F1C-423A-872D-14261310F0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3403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D894E-1F2F-47B8-8FCD-6016BD6377CA}" type="datetimeFigureOut">
              <a:rPr lang="fr-FR" smtClean="0"/>
              <a:t>01/06/2018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878D4-6F1C-423A-872D-14261310F0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5168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D894E-1F2F-47B8-8FCD-6016BD6377CA}" type="datetimeFigureOut">
              <a:rPr lang="fr-FR" smtClean="0"/>
              <a:t>01/06/2018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878D4-6F1C-423A-872D-14261310F0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5887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D894E-1F2F-47B8-8FCD-6016BD6377CA}" type="datetimeFigureOut">
              <a:rPr lang="fr-FR" smtClean="0"/>
              <a:t>01/06/2018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878D4-6F1C-423A-872D-14261310F0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0218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D894E-1F2F-47B8-8FCD-6016BD6377CA}" type="datetimeFigureOut">
              <a:rPr lang="fr-FR" smtClean="0"/>
              <a:t>01/06/2018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878D4-6F1C-423A-872D-14261310F0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5662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D894E-1F2F-47B8-8FCD-6016BD6377CA}" type="datetimeFigureOut">
              <a:rPr lang="fr-FR" smtClean="0"/>
              <a:t>01/06/2018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878D4-6F1C-423A-872D-14261310F0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534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D894E-1F2F-47B8-8FCD-6016BD6377CA}" type="datetimeFigureOut">
              <a:rPr lang="fr-FR" smtClean="0"/>
              <a:t>01/06/2018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878D4-6F1C-423A-872D-14261310F0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0086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DD894E-1F2F-47B8-8FCD-6016BD6377CA}" type="datetimeFigureOut">
              <a:rPr lang="fr-FR" smtClean="0"/>
              <a:t>01/06/2018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F878D4-6F1C-423A-872D-14261310F0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837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Modifiez le style du titre</a:t>
            </a:r>
          </a:p>
        </p:txBody>
      </p:sp>
      <p:sp>
        <p:nvSpPr>
          <p:cNvPr id="14339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Modifiez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09AA58D-56D9-464C-A4FD-433D1DB2006E}" type="datetime1">
              <a:rPr lang="fr-FR"/>
              <a:pPr>
                <a:defRPr/>
              </a:pPr>
              <a:t>01/06/2018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63FAAF5-65A6-4954-80FF-AF11604161BE}" type="slidenum">
              <a:rPr lang="fr-FR" altLang="fr-FR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‹N°›</a:t>
            </a:fld>
            <a:endParaRPr lang="fr-FR" altLang="fr-FR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1991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20.jpeg"/><Relationship Id="rId4" Type="http://schemas.openxmlformats.org/officeDocument/2006/relationships/image" Target="../media/image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>
          <a:xfrm>
            <a:off x="8266113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46BE5EFD-1F9F-4C14-B4EE-C31C0A23E79D}" type="slidenum">
              <a:rPr lang="fr-FR" altLang="fr-FR">
                <a:solidFill>
                  <a:srgbClr val="898989"/>
                </a:solidFill>
              </a:rPr>
              <a:pPr/>
              <a:t>1</a:t>
            </a:fld>
            <a:endParaRPr lang="fr-FR" altLang="fr-FR" dirty="0">
              <a:solidFill>
                <a:srgbClr val="898989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400006" y="2099568"/>
            <a:ext cx="5662613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4000" b="1" dirty="0" smtClean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Les objectifs </a:t>
            </a:r>
          </a:p>
          <a:p>
            <a:pPr algn="ctr">
              <a:defRPr/>
            </a:pPr>
            <a:r>
              <a:rPr lang="fr-FR" sz="4000" b="1" dirty="0" smtClean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Climat-Air-Energie </a:t>
            </a:r>
          </a:p>
          <a:p>
            <a:pPr algn="ctr">
              <a:defRPr/>
            </a:pPr>
            <a:r>
              <a:rPr lang="fr-FR" sz="4000" b="1" dirty="0" smtClean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du futur SRADDET</a:t>
            </a:r>
            <a:br>
              <a:rPr lang="fr-FR" sz="4000" b="1" dirty="0" smtClean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fr-FR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Schéma Régional </a:t>
            </a:r>
            <a:r>
              <a:rPr lang="fr-FR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d’Aménagement,</a:t>
            </a:r>
          </a:p>
          <a:p>
            <a:pPr algn="ctr">
              <a:defRPr/>
            </a:pPr>
            <a:r>
              <a:rPr lang="fr-FR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de </a:t>
            </a:r>
            <a:r>
              <a:rPr lang="fr-FR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Développement Durable </a:t>
            </a:r>
            <a:endParaRPr lang="fr-FR" sz="2400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algn="ctr">
              <a:defRPr/>
            </a:pPr>
            <a:r>
              <a:rPr lang="fr-FR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et </a:t>
            </a:r>
            <a:r>
              <a:rPr lang="fr-FR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d’Egalité des Territoires</a:t>
            </a:r>
            <a:endParaRPr lang="fr-FR" sz="4000" b="1" dirty="0">
              <a:solidFill>
                <a:schemeClr val="accent1">
                  <a:lumMod val="60000"/>
                  <a:lumOff val="4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fr-FR" sz="4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/>
            </a:r>
            <a:br>
              <a:rPr lang="fr-FR" sz="40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fr-FR" sz="2000" b="1" dirty="0" smtClean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–</a:t>
            </a:r>
          </a:p>
          <a:p>
            <a:pPr marL="342900" indent="-342900" algn="ctr">
              <a:buFontTx/>
              <a:buChar char="-"/>
              <a:defRPr/>
            </a:pPr>
            <a:r>
              <a:rPr lang="fr-FR" sz="2000" b="1" dirty="0" smtClean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4 juin 2018 - </a:t>
            </a:r>
            <a:endParaRPr lang="fr-FR" sz="2000" b="1" dirty="0">
              <a:solidFill>
                <a:prstClr val="white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2867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6356350"/>
            <a:ext cx="30607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175" y="1464568"/>
            <a:ext cx="5953179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134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9463247"/>
              </p:ext>
            </p:extLst>
          </p:nvPr>
        </p:nvGraphicFramePr>
        <p:xfrm>
          <a:off x="-1" y="1"/>
          <a:ext cx="12192000" cy="6910880"/>
        </p:xfrm>
        <a:graphic>
          <a:graphicData uri="http://schemas.openxmlformats.org/drawingml/2006/table">
            <a:tbl>
              <a:tblPr firstRow="1" firstCol="1" bandRow="1"/>
              <a:tblGrid>
                <a:gridCol w="1045028"/>
                <a:gridCol w="509117"/>
                <a:gridCol w="8401225"/>
                <a:gridCol w="1081825"/>
                <a:gridCol w="1154805"/>
              </a:tblGrid>
              <a:tr h="4413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rgbClr val="2E74B5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Thème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 err="1">
                          <a:solidFill>
                            <a:srgbClr val="2E74B5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Obj</a:t>
                      </a:r>
                      <a:r>
                        <a:rPr lang="fr-FR" sz="1400" b="1" dirty="0">
                          <a:solidFill>
                            <a:srgbClr val="2E74B5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. N°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800" b="1" dirty="0" smtClean="0">
                          <a:solidFill>
                            <a:srgbClr val="006699"/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Les 14 </a:t>
                      </a:r>
                      <a:r>
                        <a:rPr lang="fr-FR" sz="2800" b="1" dirty="0">
                          <a:solidFill>
                            <a:srgbClr val="006699"/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objectifs stratégiques </a:t>
                      </a:r>
                      <a:r>
                        <a:rPr lang="fr-FR" sz="2000" dirty="0" smtClean="0">
                          <a:solidFill>
                            <a:srgbClr val="006699"/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(domaine Climat-Air-Energie) 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rgbClr val="2E74B5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GES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rgbClr val="2E74B5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Energie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92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1. </a:t>
                      </a:r>
                      <a:r>
                        <a:rPr lang="fr-FR" sz="12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 Industrie </a:t>
                      </a:r>
                      <a:r>
                        <a:rPr lang="fr-FR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et mode de production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1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Améliorer les procédés </a:t>
                      </a:r>
                      <a:r>
                        <a:rPr lang="fr-FR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(meilleures technologies disponibles ; technologies de rupture ; économie circulaire ; l’écologie industrielle et territoriale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-7 162 </a:t>
                      </a:r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kTeqCO2/an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- 14 476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Gwh/an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</a:tr>
              <a:tr h="409824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 </a:t>
                      </a:r>
                      <a:r>
                        <a:rPr lang="fr-FR" sz="12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2</a:t>
                      </a:r>
                      <a:r>
                        <a:rPr lang="fr-FR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. </a:t>
                      </a:r>
                      <a:r>
                        <a:rPr lang="fr-FR" sz="12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 Résidentiel</a:t>
                      </a:r>
                      <a:r>
                        <a:rPr lang="fr-FR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, tertiaire, Aménagement foncier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2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Réhabiliter thermiquement le bâti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</a:t>
                      </a: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3 000 </a:t>
                      </a:r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kTeqCO2/an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</a:t>
                      </a: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10 600 </a:t>
                      </a:r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Gwh/an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</a:tr>
              <a:tr h="220656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3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Privilégier le renouvellement urbain à l’extension urbaine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-354 </a:t>
                      </a:r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kTeqCO2/an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-1 395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Gwh/an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</a:tr>
              <a:tr h="31080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4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Réduire le rythme d’artificialisation des sols (hors grands projets)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441311">
                <a:tc row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 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 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 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3. 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Transport Mobilité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 5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Encourager des véhicules moins émetteurs de GES et moins polluant </a:t>
                      </a:r>
                      <a:br>
                        <a:rPr lang="fr-FR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</a:br>
                      <a:r>
                        <a:rPr lang="fr-FR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(électriques et/ou gaz) 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</a:t>
                      </a:r>
                      <a:r>
                        <a:rPr lang="fr-FR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1 720 </a:t>
                      </a:r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 kTeqCO2/an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</a:t>
                      </a:r>
                      <a:r>
                        <a:rPr lang="fr-FR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5 650 </a:t>
                      </a:r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Gwh/an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  <a:tr h="44131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6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Proposer des conditions de déplacement soutenable : Améliorer les conditions de déplacement en transport (en transport en commun et sur le réseau routier)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-336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kTeqCO2/an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</a:t>
                      </a: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1 255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Gwh/an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  <a:tr h="40982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7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 Favoriser les alternatives et compléments à la voiture individuelle 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</a:t>
                      </a: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313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kTeqCO2/an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</a:t>
                      </a: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1 284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Gwh/an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  <a:tr h="492727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8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Augmenter la part modale du fluvial et du ferroviaire</a:t>
                      </a:r>
                      <a:br>
                        <a:rPr lang="fr-FR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</a:br>
                      <a:r>
                        <a:rPr lang="fr-FR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pour le transport de marchandises 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</a:t>
                      </a: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298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kTeqCO2/an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</a:t>
                      </a: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1155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Gwh/an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</a:tr>
              <a:tr h="40982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9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Favoriser des formes de logistique urbaine et de desserte du dernier Km plus </a:t>
                      </a:r>
                      <a:r>
                        <a:rPr lang="fr-FR" sz="14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efficaces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-416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kTeqCO2/an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</a:t>
                      </a: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1 681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Gwh/an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</a:tr>
              <a:tr h="4161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 </a:t>
                      </a:r>
                      <a:r>
                        <a:rPr lang="fr-FR" sz="12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4</a:t>
                      </a:r>
                      <a:r>
                        <a:rPr lang="fr-FR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. </a:t>
                      </a:r>
                      <a:endParaRPr lang="fr-FR" sz="1200" b="1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Gadugi" panose="020B0502040204020203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Agriculture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10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Maintenir et restaurer les services systémiques </a:t>
                      </a:r>
                      <a:r>
                        <a:rPr lang="fr-FR" sz="14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fournis par les sols  (</a:t>
                      </a:r>
                      <a:r>
                        <a:rPr lang="fr-FR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dont « piège à carbone </a:t>
                      </a:r>
                      <a:r>
                        <a:rPr lang="fr-FR" sz="14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»)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</a:tr>
              <a:tr h="4413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5. Energies renouvelables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11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Développer l’autonomie énergétique des territoires et des entreprises </a:t>
                      </a:r>
                      <a:br>
                        <a:rPr lang="fr-FR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</a:b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(multiplier par 2 la part des énergies renouvelables d’ici 2030 ; de 17 à 36 TWh) 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</a:t>
                      </a: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3 400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kTeqCO2/an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+ </a:t>
                      </a: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36 T</a:t>
                      </a:r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Wh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 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  <a:tr h="2206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6. Adaptation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12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Adapter les territoires au changement climatique 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</a:tr>
              <a:tr h="2206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7.     Air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13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Améliorer la qualité de l’air </a:t>
                      </a:r>
                      <a:r>
                        <a:rPr lang="fr-FR" sz="140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 : </a:t>
                      </a:r>
                      <a:r>
                        <a:rPr lang="fr-FR" sz="14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diminuer </a:t>
                      </a:r>
                      <a:r>
                        <a:rPr lang="fr-FR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les émissions de </a:t>
                      </a:r>
                      <a:r>
                        <a:rPr lang="fr-FR" sz="1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NOx</a:t>
                      </a:r>
                      <a:r>
                        <a:rPr lang="fr-FR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 (- </a:t>
                      </a:r>
                      <a:r>
                        <a:rPr lang="fr-FR" sz="14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72 </a:t>
                      </a:r>
                      <a:r>
                        <a:rPr lang="fr-FR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kT) et de PM10 ( -10,5 kT) en 2030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</a:tr>
              <a:tr h="2206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7.    GES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14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0" dirty="0" smtClean="0"/>
                        <a:t>Réduire les consommations d’énergie et des gaz à effet de serre </a:t>
                      </a:r>
                      <a:r>
                        <a:rPr lang="fr-FR" sz="14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(- </a:t>
                      </a:r>
                      <a:r>
                        <a:rPr lang="fr-FR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18 134 </a:t>
                      </a:r>
                      <a:r>
                        <a:rPr lang="fr-FR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kTeqCO2/an</a:t>
                      </a:r>
                      <a:r>
                        <a:rPr lang="fr-FR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 avant 2030)  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</a:tr>
              <a:tr h="975147">
                <a:tc gridSpan="3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TOTAL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 </a:t>
                      </a:r>
                      <a:r>
                        <a:rPr lang="fr-FR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18 134</a:t>
                      </a:r>
                      <a:r>
                        <a:rPr lang="fr-FR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 </a:t>
                      </a:r>
                      <a:r>
                        <a:rPr lang="fr-FR" sz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kTeqCO2/an</a:t>
                      </a:r>
                      <a:r>
                        <a:rPr lang="fr-FR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 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fr-FR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30%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 </a:t>
                      </a:r>
                      <a:r>
                        <a:rPr lang="fr-FR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39 564</a:t>
                      </a:r>
                      <a:r>
                        <a:rPr lang="fr-FR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 </a:t>
                      </a:r>
                      <a:r>
                        <a:rPr lang="fr-FR" sz="12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Gwh</a:t>
                      </a:r>
                      <a:r>
                        <a:rPr lang="fr-FR" sz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/an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- 19%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838200" y="1978983"/>
            <a:ext cx="11744459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3133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2081590"/>
              </p:ext>
            </p:extLst>
          </p:nvPr>
        </p:nvGraphicFramePr>
        <p:xfrm>
          <a:off x="-1" y="1"/>
          <a:ext cx="12192000" cy="6910880"/>
        </p:xfrm>
        <a:graphic>
          <a:graphicData uri="http://schemas.openxmlformats.org/drawingml/2006/table">
            <a:tbl>
              <a:tblPr firstRow="1" firstCol="1" bandRow="1"/>
              <a:tblGrid>
                <a:gridCol w="1045028"/>
                <a:gridCol w="509117"/>
                <a:gridCol w="8401225"/>
                <a:gridCol w="1081825"/>
                <a:gridCol w="1154805"/>
              </a:tblGrid>
              <a:tr h="4413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Thème</a:t>
                      </a:r>
                      <a:endParaRPr lang="fr-FR" sz="1600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 err="1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Obj</a:t>
                      </a:r>
                      <a:r>
                        <a:rPr lang="fr-FR" sz="1400" b="1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. N°</a:t>
                      </a:r>
                      <a:endParaRPr lang="fr-FR" sz="1600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8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Les 14 </a:t>
                      </a:r>
                      <a:r>
                        <a:rPr lang="fr-FR" sz="2800" b="1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objectifs stratégiques </a:t>
                      </a:r>
                      <a:r>
                        <a:rPr lang="fr-FR" sz="20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(domaine Climat-Air-Energie) </a:t>
                      </a:r>
                      <a:endParaRPr lang="fr-FR" sz="1200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GES</a:t>
                      </a:r>
                      <a:endParaRPr lang="fr-FR" sz="1800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Energie</a:t>
                      </a:r>
                      <a:endParaRPr lang="fr-FR" sz="1800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92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1. </a:t>
                      </a:r>
                      <a:r>
                        <a:rPr lang="fr-FR" sz="12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 Industrie </a:t>
                      </a:r>
                      <a:r>
                        <a:rPr lang="fr-FR" sz="1200" b="1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et mode de production</a:t>
                      </a:r>
                      <a:endParaRPr lang="fr-FR" sz="1400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1</a:t>
                      </a:r>
                      <a:endParaRPr lang="fr-FR" sz="140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Améliorer les procédés</a:t>
                      </a:r>
                      <a:r>
                        <a:rPr lang="fr-FR" sz="140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 (meilleures technologies disponibles ; technologies de rupture ; économie circulaire ; l’écologie industrielle et territoriale</a:t>
                      </a:r>
                      <a:endParaRPr lang="fr-FR" sz="1400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-7 162 </a:t>
                      </a:r>
                      <a:r>
                        <a:rPr lang="fr-FR" sz="120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kTeqCO2/an</a:t>
                      </a:r>
                      <a:endParaRPr lang="fr-FR" sz="140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- 14 476</a:t>
                      </a:r>
                      <a:endParaRPr lang="fr-FR" sz="140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Gwh/an</a:t>
                      </a:r>
                      <a:endParaRPr lang="fr-FR" sz="140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9824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 </a:t>
                      </a:r>
                      <a:r>
                        <a:rPr lang="fr-FR" sz="12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2</a:t>
                      </a:r>
                      <a:r>
                        <a:rPr lang="fr-FR" sz="1200" b="1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. </a:t>
                      </a:r>
                      <a:r>
                        <a:rPr lang="fr-FR" sz="12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 Résidentiel</a:t>
                      </a:r>
                      <a:r>
                        <a:rPr lang="fr-FR" sz="1200" b="1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, tertiaire, Aménagement foncier</a:t>
                      </a:r>
                      <a:endParaRPr lang="fr-FR" sz="1400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2</a:t>
                      </a:r>
                      <a:endParaRPr lang="fr-FR" sz="140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Réhabiliter thermiquement le bâti</a:t>
                      </a:r>
                      <a:endParaRPr lang="fr-FR" sz="1400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</a:t>
                      </a:r>
                      <a:r>
                        <a:rPr lang="fr-FR" sz="140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3 000 </a:t>
                      </a:r>
                      <a:r>
                        <a:rPr lang="fr-FR" sz="120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kTeqCO2/an</a:t>
                      </a:r>
                      <a:endParaRPr lang="fr-FR" sz="140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</a:t>
                      </a:r>
                      <a:r>
                        <a:rPr lang="fr-FR" sz="140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10 600 </a:t>
                      </a:r>
                      <a:r>
                        <a:rPr lang="fr-FR" sz="120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Gwh/an</a:t>
                      </a:r>
                      <a:endParaRPr lang="fr-FR" sz="140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656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3</a:t>
                      </a:r>
                      <a:endParaRPr lang="fr-FR" sz="140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Privilégier le renouvellement urbain à l’extension urbaine</a:t>
                      </a:r>
                      <a:endParaRPr lang="fr-FR" sz="140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-354 </a:t>
                      </a:r>
                      <a:r>
                        <a:rPr lang="fr-FR" sz="120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kTeqCO2/an</a:t>
                      </a:r>
                      <a:endParaRPr lang="fr-FR" sz="140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-1 395</a:t>
                      </a:r>
                      <a:endParaRPr lang="fr-FR" sz="140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Gwh/an</a:t>
                      </a:r>
                      <a:endParaRPr lang="fr-FR" sz="140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080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4</a:t>
                      </a:r>
                      <a:endParaRPr lang="fr-FR" sz="140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Réduire le rythme d’artificialisation des sols (hors grands projets)</a:t>
                      </a:r>
                      <a:endParaRPr lang="fr-FR" sz="1400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441311">
                <a:tc row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 </a:t>
                      </a:r>
                      <a:endParaRPr lang="fr-FR" sz="1400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 </a:t>
                      </a:r>
                      <a:endParaRPr lang="fr-FR" sz="1400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 </a:t>
                      </a:r>
                      <a:endParaRPr lang="fr-FR" sz="1400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3. </a:t>
                      </a:r>
                      <a:endParaRPr lang="fr-FR" sz="1400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Transport Mobilité</a:t>
                      </a:r>
                      <a:endParaRPr lang="fr-FR" sz="1400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 5</a:t>
                      </a:r>
                      <a:endParaRPr lang="fr-FR" sz="140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Encourager des véhicules moins émetteurs de GES et moins polluant </a:t>
                      </a:r>
                      <a:br>
                        <a:rPr lang="fr-FR" sz="140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</a:br>
                      <a:r>
                        <a:rPr lang="fr-FR" sz="140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(électriques et/ou gaz) </a:t>
                      </a:r>
                      <a:endParaRPr lang="fr-FR" sz="140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</a:t>
                      </a:r>
                      <a:r>
                        <a:rPr lang="fr-FR" sz="140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1 720 </a:t>
                      </a:r>
                      <a:r>
                        <a:rPr lang="fr-FR" sz="120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 kTeqCO2/an</a:t>
                      </a:r>
                      <a:endParaRPr lang="fr-FR" sz="140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</a:t>
                      </a:r>
                      <a:r>
                        <a:rPr lang="fr-FR" sz="140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5 650 </a:t>
                      </a:r>
                      <a:r>
                        <a:rPr lang="fr-FR" sz="120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Gwh/an</a:t>
                      </a:r>
                      <a:endParaRPr lang="fr-FR" sz="140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131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6</a:t>
                      </a:r>
                      <a:endParaRPr lang="fr-FR" sz="140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Proposer des conditions de déplacement soutenable : Améliorer les conditions de déplacement en transport (en transport en commun et sur le réseau routier)</a:t>
                      </a:r>
                      <a:endParaRPr lang="fr-FR" sz="140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-336</a:t>
                      </a:r>
                      <a:endParaRPr lang="fr-FR" sz="140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kTeqCO2/an</a:t>
                      </a:r>
                      <a:endParaRPr lang="fr-FR" sz="140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</a:t>
                      </a:r>
                      <a:r>
                        <a:rPr lang="fr-FR" sz="140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1 255</a:t>
                      </a:r>
                      <a:endParaRPr lang="fr-FR" sz="140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Gwh/an</a:t>
                      </a:r>
                      <a:endParaRPr lang="fr-FR" sz="140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982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7</a:t>
                      </a:r>
                      <a:endParaRPr lang="fr-FR" sz="140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 Favoriser les alternatives et compléments à la voiture individuelle </a:t>
                      </a:r>
                      <a:endParaRPr lang="fr-FR" sz="140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</a:t>
                      </a:r>
                      <a:r>
                        <a:rPr lang="fr-FR" sz="140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313</a:t>
                      </a:r>
                      <a:endParaRPr lang="fr-FR" sz="140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kTeqCO2/an</a:t>
                      </a:r>
                      <a:endParaRPr lang="fr-FR" sz="140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</a:t>
                      </a:r>
                      <a:r>
                        <a:rPr lang="fr-FR" sz="140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1 284</a:t>
                      </a:r>
                      <a:endParaRPr lang="fr-FR" sz="140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Gwh/an</a:t>
                      </a:r>
                      <a:endParaRPr lang="fr-FR" sz="140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2727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8</a:t>
                      </a:r>
                      <a:endParaRPr lang="fr-FR" sz="140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Augmenter la part modale du fluvial et du ferroviaire</a:t>
                      </a:r>
                      <a:br>
                        <a:rPr lang="fr-FR" sz="140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</a:br>
                      <a:r>
                        <a:rPr lang="fr-FR" sz="140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pour le transport de marchandises </a:t>
                      </a:r>
                      <a:endParaRPr lang="fr-FR" sz="140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</a:t>
                      </a:r>
                      <a:r>
                        <a:rPr lang="fr-FR" sz="140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298</a:t>
                      </a:r>
                      <a:endParaRPr lang="fr-FR" sz="140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kTeqCO2/an</a:t>
                      </a:r>
                      <a:endParaRPr lang="fr-FR" sz="140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</a:t>
                      </a:r>
                      <a:r>
                        <a:rPr lang="fr-FR" sz="140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1155</a:t>
                      </a:r>
                      <a:endParaRPr lang="fr-FR" sz="140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Gwh/an</a:t>
                      </a:r>
                      <a:endParaRPr lang="fr-FR" sz="140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982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9</a:t>
                      </a:r>
                      <a:endParaRPr lang="fr-FR" sz="140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Favoriser des formes de logistique urbaine et de desserte du dernier Km plus efficaces (OS3)</a:t>
                      </a:r>
                      <a:endParaRPr lang="fr-FR" sz="1400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-416</a:t>
                      </a:r>
                      <a:endParaRPr lang="fr-FR" sz="140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kTeqCO2/an</a:t>
                      </a:r>
                      <a:endParaRPr lang="fr-FR" sz="140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</a:t>
                      </a:r>
                      <a:r>
                        <a:rPr lang="fr-FR" sz="140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1 681</a:t>
                      </a:r>
                      <a:endParaRPr lang="fr-FR" sz="140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Gwh/an</a:t>
                      </a:r>
                      <a:endParaRPr lang="fr-FR" sz="140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61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 </a:t>
                      </a:r>
                      <a:r>
                        <a:rPr lang="fr-FR" sz="12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4</a:t>
                      </a:r>
                      <a:r>
                        <a:rPr lang="fr-FR" sz="1200" b="1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. </a:t>
                      </a:r>
                      <a:endParaRPr lang="fr-FR" sz="1200" b="1" dirty="0" smtClean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Gadugi" panose="020B0502040204020203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Agriculture</a:t>
                      </a:r>
                      <a:endParaRPr lang="fr-FR" sz="1400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10</a:t>
                      </a:r>
                      <a:endParaRPr lang="fr-FR" sz="140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Maintenir et restaurer les services systémiques rendus des sols </a:t>
                      </a:r>
                      <a:r>
                        <a:rPr lang="fr-FR" sz="14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 (</a:t>
                      </a:r>
                      <a:r>
                        <a:rPr lang="fr-FR" sz="140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dont « piège à carbone »); </a:t>
                      </a:r>
                      <a:endParaRPr lang="fr-FR" sz="1400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</a:t>
                      </a:r>
                      <a:endParaRPr lang="fr-FR" sz="1400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</a:t>
                      </a:r>
                      <a:endParaRPr lang="fr-FR" sz="1400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13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5. Energies renouvelables</a:t>
                      </a:r>
                      <a:endParaRPr lang="fr-FR" sz="140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11</a:t>
                      </a:r>
                      <a:endParaRPr lang="fr-FR" sz="140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Développer l’autonomie énergétique des territoires et des entreprises </a:t>
                      </a:r>
                      <a:br>
                        <a:rPr lang="fr-FR" sz="140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</a:br>
                      <a:r>
                        <a:rPr lang="fr-FR" sz="140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(multiplier par 2 la part des énergies renouvelables d’ici 2030 ; de 17 à 36 TWh) </a:t>
                      </a:r>
                      <a:endParaRPr lang="fr-FR" sz="140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</a:t>
                      </a:r>
                      <a:r>
                        <a:rPr lang="fr-FR" sz="140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3 400</a:t>
                      </a:r>
                      <a:endParaRPr lang="fr-FR" sz="140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kTeqCO2/an</a:t>
                      </a:r>
                      <a:endParaRPr lang="fr-FR" sz="140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+ </a:t>
                      </a:r>
                      <a:r>
                        <a:rPr lang="fr-FR" sz="140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36 T</a:t>
                      </a:r>
                      <a:r>
                        <a:rPr lang="fr-FR" sz="120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Wh</a:t>
                      </a:r>
                      <a:endParaRPr lang="fr-FR" sz="140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 </a:t>
                      </a:r>
                      <a:endParaRPr lang="fr-FR" sz="140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6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6. Adaptation</a:t>
                      </a:r>
                      <a:endParaRPr lang="fr-FR" sz="140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12</a:t>
                      </a:r>
                      <a:endParaRPr lang="fr-FR" sz="140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Adapter les territoires au changement climatique </a:t>
                      </a:r>
                      <a:endParaRPr lang="fr-FR" sz="1400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</a:t>
                      </a:r>
                      <a:endParaRPr lang="fr-FR" sz="140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</a:t>
                      </a:r>
                      <a:endParaRPr lang="fr-FR" sz="140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6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7.     Air</a:t>
                      </a:r>
                      <a:endParaRPr lang="fr-FR" sz="140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13</a:t>
                      </a:r>
                      <a:endParaRPr lang="fr-FR" sz="140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Améliorer la qualité de l’air  : diminuer les émissions de </a:t>
                      </a:r>
                      <a:r>
                        <a:rPr lang="fr-FR" sz="1400" dirty="0" err="1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NOx</a:t>
                      </a:r>
                      <a:r>
                        <a:rPr lang="fr-FR" sz="14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 (- 172 kT) et de PM10 ( -10,5 kT) en 2030</a:t>
                      </a: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</a:t>
                      </a:r>
                      <a:endParaRPr lang="fr-FR" sz="140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</a:t>
                      </a:r>
                      <a:endParaRPr lang="fr-FR" sz="1400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6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7.    GES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14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 smtClean="0"/>
                        <a:t>Réduire les consommations d’énergie et des gaz à effet de serre </a:t>
                      </a:r>
                      <a:r>
                        <a:rPr lang="fr-FR" sz="14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(- </a:t>
                      </a:r>
                      <a:r>
                        <a:rPr lang="fr-FR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18 134 </a:t>
                      </a:r>
                      <a:r>
                        <a:rPr lang="fr-FR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kTeqCO2/an</a:t>
                      </a:r>
                      <a:r>
                        <a:rPr lang="fr-FR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 avant 2030)  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</a:tr>
              <a:tr h="975147">
                <a:tc gridSpan="3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800" b="1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TOTAL</a:t>
                      </a:r>
                      <a:endParaRPr lang="fr-FR" sz="1400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 </a:t>
                      </a:r>
                      <a:r>
                        <a:rPr lang="fr-FR" sz="1400" b="1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18 134</a:t>
                      </a:r>
                      <a:r>
                        <a:rPr lang="fr-FR" sz="140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 </a:t>
                      </a:r>
                      <a:r>
                        <a:rPr lang="fr-FR" sz="12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kTeqCO2/an</a:t>
                      </a:r>
                      <a:r>
                        <a:rPr lang="fr-FR" sz="120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 </a:t>
                      </a:r>
                      <a:endParaRPr lang="fr-FR" sz="1400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fr-FR" sz="1400" b="1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30%</a:t>
                      </a:r>
                      <a:endParaRPr lang="fr-FR" sz="1400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 </a:t>
                      </a:r>
                      <a:r>
                        <a:rPr lang="fr-FR" sz="1400" b="1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39 564</a:t>
                      </a:r>
                      <a:r>
                        <a:rPr lang="fr-FR" sz="140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 </a:t>
                      </a:r>
                      <a:r>
                        <a:rPr lang="fr-FR" sz="1200" dirty="0" err="1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Gwh</a:t>
                      </a:r>
                      <a:r>
                        <a:rPr lang="fr-FR" sz="12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/an</a:t>
                      </a:r>
                      <a:endParaRPr lang="fr-FR" sz="1400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- 19%</a:t>
                      </a:r>
                      <a:endParaRPr lang="fr-FR" sz="1400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838200" y="1978983"/>
            <a:ext cx="11744459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59877" y="222738"/>
            <a:ext cx="10679723" cy="5402207"/>
          </a:xfrm>
          <a:prstGeom prst="rect">
            <a:avLst/>
          </a:prstGeom>
          <a:solidFill>
            <a:srgbClr val="E2EFD9"/>
          </a:solidFill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/>
          </a:p>
        </p:txBody>
      </p:sp>
      <p:pic>
        <p:nvPicPr>
          <p:cNvPr id="5" name="Imag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3834" y="1051240"/>
            <a:ext cx="2998470" cy="3657600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Image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903" y="1059136"/>
            <a:ext cx="2994667" cy="3649704"/>
          </a:xfrm>
          <a:prstGeom prst="rect">
            <a:avLst/>
          </a:prstGeom>
          <a:ln w="19050"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ZoneTexte 3"/>
          <p:cNvSpPr txBox="1"/>
          <p:nvPr/>
        </p:nvSpPr>
        <p:spPr>
          <a:xfrm>
            <a:off x="7934169" y="967207"/>
            <a:ext cx="4105431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/>
              <a:t>Résultats attendus </a:t>
            </a:r>
            <a:r>
              <a:rPr lang="fr-FR" b="1" u="sng" dirty="0" smtClean="0"/>
              <a:t>(2030)</a:t>
            </a:r>
            <a:r>
              <a:rPr lang="fr-FR" b="1" u="sng" dirty="0"/>
              <a:t> : </a:t>
            </a:r>
            <a:endParaRPr lang="fr-FR" b="1" dirty="0"/>
          </a:p>
          <a:p>
            <a:pPr fontAlgn="auto"/>
            <a:r>
              <a:rPr lang="fr-FR" dirty="0" smtClean="0"/>
              <a:t/>
            </a:r>
            <a:br>
              <a:rPr lang="fr-FR" dirty="0" smtClean="0"/>
            </a:br>
            <a:r>
              <a:rPr lang="fr-FR" sz="1600" dirty="0" smtClean="0"/>
              <a:t>Objectifs  globaux TECV  2030 :</a:t>
            </a:r>
            <a:endParaRPr lang="fr-FR" sz="1600" dirty="0"/>
          </a:p>
          <a:p>
            <a:r>
              <a:rPr lang="fr-FR" sz="1600" dirty="0" smtClean="0"/>
              <a:t> </a:t>
            </a:r>
            <a:endParaRPr lang="fr-FR" sz="1600" dirty="0"/>
          </a:p>
          <a:p>
            <a:pPr lvl="0"/>
            <a:r>
              <a:rPr lang="fr-FR" sz="1600" b="1" dirty="0" smtClean="0">
                <a:solidFill>
                  <a:schemeClr val="accent1">
                    <a:lumMod val="50000"/>
                  </a:schemeClr>
                </a:solidFill>
              </a:rPr>
              <a:t>- 19</a:t>
            </a:r>
            <a:r>
              <a:rPr lang="fr-FR" sz="1600" b="1" dirty="0">
                <a:solidFill>
                  <a:schemeClr val="accent1">
                    <a:lumMod val="50000"/>
                  </a:schemeClr>
                </a:solidFill>
              </a:rPr>
              <a:t>% </a:t>
            </a:r>
            <a:r>
              <a:rPr lang="fr-FR" sz="1600" b="1" dirty="0" smtClean="0">
                <a:solidFill>
                  <a:schemeClr val="accent1">
                    <a:lumMod val="50000"/>
                  </a:schemeClr>
                </a:solidFill>
              </a:rPr>
              <a:t>de consommation </a:t>
            </a:r>
            <a:r>
              <a:rPr lang="fr-FR" sz="1600" b="1" dirty="0">
                <a:solidFill>
                  <a:schemeClr val="accent1">
                    <a:lumMod val="50000"/>
                  </a:schemeClr>
                </a:solidFill>
              </a:rPr>
              <a:t>énergétique régionale</a:t>
            </a:r>
            <a:endParaRPr lang="fr-FR" sz="1600" dirty="0">
              <a:solidFill>
                <a:schemeClr val="accent1">
                  <a:lumMod val="50000"/>
                </a:schemeClr>
              </a:solidFill>
            </a:endParaRPr>
          </a:p>
          <a:p>
            <a:pPr lvl="0"/>
            <a:r>
              <a:rPr lang="fr-FR" sz="1600" b="1" dirty="0" smtClean="0">
                <a:solidFill>
                  <a:schemeClr val="accent1">
                    <a:lumMod val="50000"/>
                  </a:schemeClr>
                </a:solidFill>
              </a:rPr>
              <a:t>- 30</a:t>
            </a:r>
            <a:r>
              <a:rPr lang="fr-FR" sz="1600" b="1" dirty="0">
                <a:solidFill>
                  <a:schemeClr val="accent1">
                    <a:lumMod val="50000"/>
                  </a:schemeClr>
                </a:solidFill>
              </a:rPr>
              <a:t>% </a:t>
            </a:r>
            <a:r>
              <a:rPr lang="fr-FR" sz="1600" b="1" dirty="0" smtClean="0">
                <a:solidFill>
                  <a:schemeClr val="accent1">
                    <a:lumMod val="50000"/>
                  </a:schemeClr>
                </a:solidFill>
              </a:rPr>
              <a:t>de GES </a:t>
            </a:r>
            <a:r>
              <a:rPr lang="fr-FR" sz="1600" b="1" dirty="0">
                <a:solidFill>
                  <a:schemeClr val="accent1">
                    <a:lumMod val="50000"/>
                  </a:schemeClr>
                </a:solidFill>
              </a:rPr>
              <a:t>en Hauts de </a:t>
            </a:r>
            <a:r>
              <a:rPr lang="fr-FR" sz="1600" b="1" dirty="0" smtClean="0">
                <a:solidFill>
                  <a:schemeClr val="accent1">
                    <a:lumMod val="50000"/>
                  </a:schemeClr>
                </a:solidFill>
              </a:rPr>
              <a:t>France</a:t>
            </a:r>
          </a:p>
          <a:p>
            <a:pPr lvl="0"/>
            <a:endParaRPr lang="fr-FR" sz="1400" b="1" dirty="0" smtClean="0"/>
          </a:p>
          <a:p>
            <a:pPr lvl="0"/>
            <a:endParaRPr lang="fr-FR" sz="1400" b="1" dirty="0"/>
          </a:p>
          <a:p>
            <a:r>
              <a:rPr lang="fr-FR" sz="1200" dirty="0"/>
              <a:t> </a:t>
            </a:r>
          </a:p>
          <a:p>
            <a:endParaRPr lang="fr-FR" sz="1400" dirty="0"/>
          </a:p>
        </p:txBody>
      </p:sp>
      <p:sp>
        <p:nvSpPr>
          <p:cNvPr id="10" name="ZoneTexte 9"/>
          <p:cNvSpPr txBox="1"/>
          <p:nvPr/>
        </p:nvSpPr>
        <p:spPr>
          <a:xfrm>
            <a:off x="2343861" y="4743674"/>
            <a:ext cx="53617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GES                  ENERGIE</a:t>
            </a:r>
            <a:endParaRPr lang="fr-FR" sz="4000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3095755" y="282722"/>
            <a:ext cx="91724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Réduire les consommations d’énergie et </a:t>
            </a:r>
            <a:r>
              <a:rPr lang="fr-FR" b="1" dirty="0" smtClean="0"/>
              <a:t>les émissions de gaz </a:t>
            </a:r>
            <a:r>
              <a:rPr lang="fr-FR" b="1" dirty="0"/>
              <a:t>à effet de </a:t>
            </a:r>
            <a:r>
              <a:rPr lang="fr-FR" b="1" dirty="0" smtClean="0"/>
              <a:t>serre       </a:t>
            </a:r>
            <a:br>
              <a:rPr lang="fr-FR" b="1" dirty="0" smtClean="0"/>
            </a:br>
            <a:r>
              <a:rPr lang="fr-FR" b="1" dirty="0" smtClean="0"/>
              <a:t> </a:t>
            </a:r>
            <a:r>
              <a:rPr lang="fr-FR" b="1" i="1" dirty="0" smtClean="0"/>
              <a:t>(= objectif transversal)</a:t>
            </a:r>
            <a:endParaRPr lang="fr-FR" i="1" dirty="0"/>
          </a:p>
        </p:txBody>
      </p:sp>
      <p:sp>
        <p:nvSpPr>
          <p:cNvPr id="12" name="ZoneTexte 11"/>
          <p:cNvSpPr txBox="1"/>
          <p:nvPr/>
        </p:nvSpPr>
        <p:spPr>
          <a:xfrm>
            <a:off x="1630999" y="221167"/>
            <a:ext cx="10740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GES</a:t>
            </a:r>
            <a:endParaRPr lang="fr-FR" sz="4400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556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6873899"/>
              </p:ext>
            </p:extLst>
          </p:nvPr>
        </p:nvGraphicFramePr>
        <p:xfrm>
          <a:off x="-1" y="1"/>
          <a:ext cx="12192000" cy="6910880"/>
        </p:xfrm>
        <a:graphic>
          <a:graphicData uri="http://schemas.openxmlformats.org/drawingml/2006/table">
            <a:tbl>
              <a:tblPr firstRow="1" firstCol="1" bandRow="1"/>
              <a:tblGrid>
                <a:gridCol w="1045028"/>
                <a:gridCol w="509117"/>
                <a:gridCol w="8401225"/>
                <a:gridCol w="1081825"/>
                <a:gridCol w="1154805"/>
              </a:tblGrid>
              <a:tr h="4413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Thème</a:t>
                      </a:r>
                      <a:endParaRPr lang="fr-FR" sz="1600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 err="1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Obj</a:t>
                      </a:r>
                      <a:r>
                        <a:rPr lang="fr-FR" sz="1400" b="1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. N°</a:t>
                      </a:r>
                      <a:endParaRPr lang="fr-FR" sz="1600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8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Les 14 </a:t>
                      </a:r>
                      <a:r>
                        <a:rPr lang="fr-FR" sz="2800" b="1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objectifs stratégiques </a:t>
                      </a:r>
                      <a:r>
                        <a:rPr lang="fr-FR" sz="20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(domaine Climat-Air-Energie) </a:t>
                      </a:r>
                      <a:endParaRPr lang="fr-FR" sz="1200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GES</a:t>
                      </a:r>
                      <a:endParaRPr lang="fr-FR" sz="1800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Energie</a:t>
                      </a:r>
                      <a:endParaRPr lang="fr-FR" sz="1800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92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1. </a:t>
                      </a:r>
                      <a:r>
                        <a:rPr lang="fr-FR" sz="12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 Industrie </a:t>
                      </a:r>
                      <a:r>
                        <a:rPr lang="fr-FR" sz="1200" b="1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et mode de production</a:t>
                      </a:r>
                      <a:endParaRPr lang="fr-FR" sz="1400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1</a:t>
                      </a:r>
                      <a:endParaRPr lang="fr-FR" sz="140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Améliorer les procédés</a:t>
                      </a:r>
                      <a:r>
                        <a:rPr lang="fr-FR" sz="140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 (meilleures technologies disponibles ; technologies de rupture ; économie circulaire ; l’écologie industrielle et territoriale</a:t>
                      </a:r>
                      <a:endParaRPr lang="fr-FR" sz="1400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-7 162 </a:t>
                      </a:r>
                      <a:r>
                        <a:rPr lang="fr-FR" sz="120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kTeqCO2/an</a:t>
                      </a:r>
                      <a:endParaRPr lang="fr-FR" sz="140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- 14 476</a:t>
                      </a:r>
                      <a:endParaRPr lang="fr-FR" sz="140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Gwh/an</a:t>
                      </a:r>
                      <a:endParaRPr lang="fr-FR" sz="140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9824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 </a:t>
                      </a:r>
                      <a:r>
                        <a:rPr lang="fr-FR" sz="12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2</a:t>
                      </a:r>
                      <a:r>
                        <a:rPr lang="fr-FR" sz="1200" b="1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. </a:t>
                      </a:r>
                      <a:r>
                        <a:rPr lang="fr-FR" sz="12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 Résidentiel</a:t>
                      </a:r>
                      <a:r>
                        <a:rPr lang="fr-FR" sz="1200" b="1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, tertiaire, Aménagement foncier</a:t>
                      </a:r>
                      <a:endParaRPr lang="fr-FR" sz="1400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2</a:t>
                      </a:r>
                      <a:endParaRPr lang="fr-FR" sz="140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Réhabiliter thermiquement le bâti</a:t>
                      </a:r>
                      <a:endParaRPr lang="fr-FR" sz="1400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</a:t>
                      </a:r>
                      <a:r>
                        <a:rPr lang="fr-FR" sz="140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3 000 </a:t>
                      </a:r>
                      <a:r>
                        <a:rPr lang="fr-FR" sz="120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kTeqCO2/an</a:t>
                      </a:r>
                      <a:endParaRPr lang="fr-FR" sz="140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</a:t>
                      </a:r>
                      <a:r>
                        <a:rPr lang="fr-FR" sz="140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10 600 </a:t>
                      </a:r>
                      <a:r>
                        <a:rPr lang="fr-FR" sz="120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Gwh/an</a:t>
                      </a:r>
                      <a:endParaRPr lang="fr-FR" sz="140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656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3</a:t>
                      </a:r>
                      <a:endParaRPr lang="fr-FR" sz="140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Privilégier le renouvellement urbain à l’extension urbaine</a:t>
                      </a:r>
                      <a:endParaRPr lang="fr-FR" sz="140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-354 </a:t>
                      </a:r>
                      <a:r>
                        <a:rPr lang="fr-FR" sz="120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kTeqCO2/an</a:t>
                      </a:r>
                      <a:endParaRPr lang="fr-FR" sz="140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-1 395</a:t>
                      </a:r>
                      <a:endParaRPr lang="fr-FR" sz="140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Gwh/an</a:t>
                      </a:r>
                      <a:endParaRPr lang="fr-FR" sz="140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080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4</a:t>
                      </a:r>
                      <a:endParaRPr lang="fr-FR" sz="140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Réduire le rythme d’artificialisation des sols (hors grands projets)</a:t>
                      </a:r>
                      <a:endParaRPr lang="fr-FR" sz="1400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441311">
                <a:tc row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 </a:t>
                      </a:r>
                      <a:endParaRPr lang="fr-FR" sz="1400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 </a:t>
                      </a:r>
                      <a:endParaRPr lang="fr-FR" sz="1400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 </a:t>
                      </a:r>
                      <a:endParaRPr lang="fr-FR" sz="1400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3. </a:t>
                      </a:r>
                      <a:endParaRPr lang="fr-FR" sz="1400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Transport Mobilité</a:t>
                      </a:r>
                      <a:endParaRPr lang="fr-FR" sz="1400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 5</a:t>
                      </a:r>
                      <a:endParaRPr lang="fr-FR" sz="140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Encourager des véhicules moins émetteurs de GES et moins polluant </a:t>
                      </a:r>
                      <a:br>
                        <a:rPr lang="fr-FR" sz="140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</a:br>
                      <a:r>
                        <a:rPr lang="fr-FR" sz="140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(électriques et/ou gaz) </a:t>
                      </a:r>
                      <a:endParaRPr lang="fr-FR" sz="140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</a:t>
                      </a:r>
                      <a:r>
                        <a:rPr lang="fr-FR" sz="140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1 720 </a:t>
                      </a:r>
                      <a:r>
                        <a:rPr lang="fr-FR" sz="120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 kTeqCO2/an</a:t>
                      </a:r>
                      <a:endParaRPr lang="fr-FR" sz="140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</a:t>
                      </a:r>
                      <a:r>
                        <a:rPr lang="fr-FR" sz="140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5 650 </a:t>
                      </a:r>
                      <a:r>
                        <a:rPr lang="fr-FR" sz="120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Gwh/an</a:t>
                      </a:r>
                      <a:endParaRPr lang="fr-FR" sz="140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131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6</a:t>
                      </a:r>
                      <a:endParaRPr lang="fr-FR" sz="140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Proposer des conditions de déplacement soutenable : Améliorer les conditions de déplacement en transport (en transport en commun et sur le réseau routier)</a:t>
                      </a:r>
                      <a:endParaRPr lang="fr-FR" sz="140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-336</a:t>
                      </a:r>
                      <a:endParaRPr lang="fr-FR" sz="140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kTeqCO2/an</a:t>
                      </a:r>
                      <a:endParaRPr lang="fr-FR" sz="140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</a:t>
                      </a:r>
                      <a:r>
                        <a:rPr lang="fr-FR" sz="140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1 255</a:t>
                      </a:r>
                      <a:endParaRPr lang="fr-FR" sz="140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Gwh/an</a:t>
                      </a:r>
                      <a:endParaRPr lang="fr-FR" sz="140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982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7</a:t>
                      </a:r>
                      <a:endParaRPr lang="fr-FR" sz="140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 Favoriser les alternatives et compléments à la voiture individuelle </a:t>
                      </a:r>
                      <a:endParaRPr lang="fr-FR" sz="140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</a:t>
                      </a:r>
                      <a:r>
                        <a:rPr lang="fr-FR" sz="140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313</a:t>
                      </a:r>
                      <a:endParaRPr lang="fr-FR" sz="140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kTeqCO2/an</a:t>
                      </a:r>
                      <a:endParaRPr lang="fr-FR" sz="140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</a:t>
                      </a:r>
                      <a:r>
                        <a:rPr lang="fr-FR" sz="140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1 284</a:t>
                      </a:r>
                      <a:endParaRPr lang="fr-FR" sz="140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Gwh/an</a:t>
                      </a:r>
                      <a:endParaRPr lang="fr-FR" sz="140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2727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8</a:t>
                      </a:r>
                      <a:endParaRPr lang="fr-FR" sz="140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Augmenter la part modale du fluvial et du ferroviaire</a:t>
                      </a:r>
                      <a:br>
                        <a:rPr lang="fr-FR" sz="140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</a:br>
                      <a:r>
                        <a:rPr lang="fr-FR" sz="140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pour le transport de marchandises </a:t>
                      </a:r>
                      <a:endParaRPr lang="fr-FR" sz="140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</a:t>
                      </a:r>
                      <a:r>
                        <a:rPr lang="fr-FR" sz="140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298</a:t>
                      </a:r>
                      <a:endParaRPr lang="fr-FR" sz="140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kTeqCO2/an</a:t>
                      </a:r>
                      <a:endParaRPr lang="fr-FR" sz="140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</a:t>
                      </a:r>
                      <a:r>
                        <a:rPr lang="fr-FR" sz="140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1155</a:t>
                      </a:r>
                      <a:endParaRPr lang="fr-FR" sz="140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Gwh/an</a:t>
                      </a:r>
                      <a:endParaRPr lang="fr-FR" sz="140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982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9</a:t>
                      </a:r>
                      <a:endParaRPr lang="fr-FR" sz="140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Favoriser des formes de logistique urbaine et de desserte du dernier Km plus efficaces (OS3)</a:t>
                      </a:r>
                      <a:endParaRPr lang="fr-FR" sz="1400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-416</a:t>
                      </a:r>
                      <a:endParaRPr lang="fr-FR" sz="140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kTeqCO2/an</a:t>
                      </a:r>
                      <a:endParaRPr lang="fr-FR" sz="140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</a:t>
                      </a:r>
                      <a:r>
                        <a:rPr lang="fr-FR" sz="140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1 681</a:t>
                      </a:r>
                      <a:endParaRPr lang="fr-FR" sz="140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Gwh/an</a:t>
                      </a:r>
                      <a:endParaRPr lang="fr-FR" sz="140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61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 </a:t>
                      </a:r>
                      <a:r>
                        <a:rPr lang="fr-FR" sz="12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4</a:t>
                      </a:r>
                      <a:r>
                        <a:rPr lang="fr-FR" sz="1200" b="1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. </a:t>
                      </a:r>
                      <a:endParaRPr lang="fr-FR" sz="1200" b="1" dirty="0" smtClean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Gadugi" panose="020B0502040204020203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Agriculture</a:t>
                      </a:r>
                      <a:endParaRPr lang="fr-FR" sz="1400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10</a:t>
                      </a:r>
                      <a:endParaRPr lang="fr-FR" sz="140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Maintenir et restaurer les services systémiques rendus des sols </a:t>
                      </a:r>
                      <a:r>
                        <a:rPr lang="fr-FR" sz="14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 (</a:t>
                      </a:r>
                      <a:r>
                        <a:rPr lang="fr-FR" sz="140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dont « piège à carbone »); </a:t>
                      </a:r>
                      <a:endParaRPr lang="fr-FR" sz="1400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</a:t>
                      </a:r>
                      <a:endParaRPr lang="fr-FR" sz="1400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</a:t>
                      </a:r>
                      <a:endParaRPr lang="fr-FR" sz="1400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13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5. Energies renouvelables</a:t>
                      </a:r>
                      <a:endParaRPr lang="fr-FR" sz="140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11</a:t>
                      </a:r>
                      <a:endParaRPr lang="fr-FR" sz="140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Développer l’autonomie énergétique des territoires et des entreprises </a:t>
                      </a:r>
                      <a:br>
                        <a:rPr lang="fr-FR" sz="140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</a:br>
                      <a:r>
                        <a:rPr lang="fr-FR" sz="140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(multiplier par 2 la part des énergies renouvelables d’ici 2030 ; de 17 à 36 TWh) </a:t>
                      </a:r>
                      <a:endParaRPr lang="fr-FR" sz="140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</a:t>
                      </a:r>
                      <a:r>
                        <a:rPr lang="fr-FR" sz="140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3 400</a:t>
                      </a:r>
                      <a:endParaRPr lang="fr-FR" sz="140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kTeqCO2/an</a:t>
                      </a:r>
                      <a:endParaRPr lang="fr-FR" sz="140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+ </a:t>
                      </a:r>
                      <a:r>
                        <a:rPr lang="fr-FR" sz="140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36 T</a:t>
                      </a:r>
                      <a:r>
                        <a:rPr lang="fr-FR" sz="120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Wh</a:t>
                      </a:r>
                      <a:endParaRPr lang="fr-FR" sz="140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 </a:t>
                      </a:r>
                      <a:endParaRPr lang="fr-FR" sz="140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6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6. Adaptation</a:t>
                      </a:r>
                      <a:endParaRPr lang="fr-FR" sz="140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12</a:t>
                      </a:r>
                      <a:endParaRPr lang="fr-FR" sz="140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Adapter les territoires au changement climatique </a:t>
                      </a:r>
                      <a:endParaRPr lang="fr-FR" sz="1400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</a:t>
                      </a:r>
                      <a:endParaRPr lang="fr-FR" sz="140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</a:t>
                      </a:r>
                      <a:endParaRPr lang="fr-FR" sz="140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6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7.     Air</a:t>
                      </a:r>
                      <a:endParaRPr lang="fr-FR" sz="140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13</a:t>
                      </a:r>
                      <a:endParaRPr lang="fr-FR" sz="140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Améliorer la qualité de l’air  : diminuer les émissions de </a:t>
                      </a:r>
                      <a:r>
                        <a:rPr lang="fr-FR" sz="1400" dirty="0" err="1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NOx</a:t>
                      </a:r>
                      <a:r>
                        <a:rPr lang="fr-FR" sz="14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 (- 172 kT) et de PM10 ( -10,5 kT) en 2030</a:t>
                      </a: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</a:t>
                      </a:r>
                      <a:endParaRPr lang="fr-FR" sz="140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</a:t>
                      </a:r>
                      <a:endParaRPr lang="fr-FR" sz="1400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6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7.    GES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14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 smtClean="0"/>
                        <a:t>Réduire les consommations d’énergie et des gaz à effet de serre  </a:t>
                      </a:r>
                      <a:r>
                        <a:rPr lang="fr-FR" sz="14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(- </a:t>
                      </a:r>
                      <a:r>
                        <a:rPr lang="fr-FR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18 134 </a:t>
                      </a:r>
                      <a:r>
                        <a:rPr lang="fr-FR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kTeqCO2/an</a:t>
                      </a:r>
                      <a:r>
                        <a:rPr lang="fr-FR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 avant 2030)  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</a:tr>
              <a:tr h="975147">
                <a:tc gridSpan="3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800" b="1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TOTAL</a:t>
                      </a:r>
                      <a:endParaRPr lang="fr-FR" sz="1400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 </a:t>
                      </a:r>
                      <a:r>
                        <a:rPr lang="fr-FR" sz="1400" b="1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18 134</a:t>
                      </a:r>
                      <a:r>
                        <a:rPr lang="fr-FR" sz="140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 </a:t>
                      </a:r>
                      <a:r>
                        <a:rPr lang="fr-FR" sz="12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kTeqCO2/an</a:t>
                      </a:r>
                      <a:r>
                        <a:rPr lang="fr-FR" sz="120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 </a:t>
                      </a:r>
                      <a:endParaRPr lang="fr-FR" sz="1400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fr-FR" sz="1400" b="1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30%</a:t>
                      </a:r>
                      <a:endParaRPr lang="fr-FR" sz="1400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 </a:t>
                      </a:r>
                      <a:r>
                        <a:rPr lang="fr-FR" sz="1400" b="1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39 564</a:t>
                      </a:r>
                      <a:r>
                        <a:rPr lang="fr-FR" sz="140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 </a:t>
                      </a:r>
                      <a:r>
                        <a:rPr lang="fr-FR" sz="1200" dirty="0" err="1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Gwh</a:t>
                      </a:r>
                      <a:r>
                        <a:rPr lang="fr-FR" sz="12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/an</a:t>
                      </a:r>
                      <a:endParaRPr lang="fr-FR" sz="1400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- 19%</a:t>
                      </a:r>
                      <a:endParaRPr lang="fr-FR" sz="1400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838200" y="1978983"/>
            <a:ext cx="11744459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59877" y="236593"/>
            <a:ext cx="10679723" cy="5251939"/>
          </a:xfrm>
          <a:prstGeom prst="rect">
            <a:avLst/>
          </a:prstGeom>
          <a:solidFill>
            <a:srgbClr val="E2EFD9"/>
          </a:solidFill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3095755" y="282722"/>
            <a:ext cx="91724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Réduire les consommations d’énergie et </a:t>
            </a:r>
            <a:r>
              <a:rPr lang="fr-FR" b="1" dirty="0" smtClean="0"/>
              <a:t>les émissions de gaz </a:t>
            </a:r>
            <a:r>
              <a:rPr lang="fr-FR" b="1" dirty="0"/>
              <a:t>à effet de </a:t>
            </a:r>
            <a:r>
              <a:rPr lang="fr-FR" b="1" dirty="0" smtClean="0"/>
              <a:t>serre       </a:t>
            </a:r>
            <a:br>
              <a:rPr lang="fr-FR" b="1" dirty="0" smtClean="0"/>
            </a:br>
            <a:r>
              <a:rPr lang="fr-FR" b="1" dirty="0" smtClean="0"/>
              <a:t> </a:t>
            </a:r>
            <a:r>
              <a:rPr lang="fr-FR" b="1" i="1" dirty="0" smtClean="0"/>
              <a:t>(= objectif transversal)</a:t>
            </a:r>
            <a:endParaRPr lang="fr-FR" i="1" dirty="0"/>
          </a:p>
        </p:txBody>
      </p:sp>
      <p:pic>
        <p:nvPicPr>
          <p:cNvPr id="9" name="Image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829" y="1047349"/>
            <a:ext cx="5181600" cy="3428945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</p:spPr>
      </p:pic>
      <p:pic>
        <p:nvPicPr>
          <p:cNvPr id="10" name="Image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7709" y="1033494"/>
            <a:ext cx="5081215" cy="3428945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</p:spPr>
      </p:pic>
      <p:sp>
        <p:nvSpPr>
          <p:cNvPr id="8" name="ZoneTexte 7"/>
          <p:cNvSpPr txBox="1"/>
          <p:nvPr/>
        </p:nvSpPr>
        <p:spPr>
          <a:xfrm>
            <a:off x="1630999" y="221167"/>
            <a:ext cx="10740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GES</a:t>
            </a:r>
            <a:endParaRPr lang="fr-FR" sz="4400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73690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5805770"/>
              </p:ext>
            </p:extLst>
          </p:nvPr>
        </p:nvGraphicFramePr>
        <p:xfrm>
          <a:off x="-1" y="1"/>
          <a:ext cx="12192000" cy="6956695"/>
        </p:xfrm>
        <a:graphic>
          <a:graphicData uri="http://schemas.openxmlformats.org/drawingml/2006/table">
            <a:tbl>
              <a:tblPr firstRow="1" firstCol="1" bandRow="1"/>
              <a:tblGrid>
                <a:gridCol w="1045028"/>
                <a:gridCol w="509117"/>
                <a:gridCol w="8401225"/>
                <a:gridCol w="1081825"/>
                <a:gridCol w="1154805"/>
              </a:tblGrid>
              <a:tr h="4413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Thème</a:t>
                      </a:r>
                      <a:endParaRPr lang="fr-FR" sz="16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 err="1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Obj</a:t>
                      </a:r>
                      <a:r>
                        <a:rPr lang="fr-FR" sz="14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. N°</a:t>
                      </a:r>
                      <a:endParaRPr lang="fr-FR" sz="16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800" b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Les 14 </a:t>
                      </a:r>
                      <a:r>
                        <a:rPr lang="fr-FR" sz="28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objectifs stratégiques </a:t>
                      </a:r>
                      <a:r>
                        <a:rPr lang="fr-FR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(domaine Climat-Air-Energie) </a:t>
                      </a:r>
                      <a:endParaRPr lang="fr-FR" sz="12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GES</a:t>
                      </a:r>
                      <a:endParaRPr lang="fr-FR" sz="18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Energie</a:t>
                      </a:r>
                      <a:endParaRPr lang="fr-FR" sz="18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92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1. </a:t>
                      </a:r>
                      <a:r>
                        <a:rPr lang="fr-FR" sz="1200" b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 Industrie </a:t>
                      </a:r>
                      <a:r>
                        <a:rPr lang="fr-FR" sz="12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et mode de production</a:t>
                      </a:r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1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Améliorer les procédés</a:t>
                      </a:r>
                      <a:r>
                        <a:rPr lang="fr-FR" sz="14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 (meilleures technologies disponibles ; technologies de rupture ; économie circulaire ; l’écologie industrielle et territoriale</a:t>
                      </a:r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-7 162 </a:t>
                      </a:r>
                      <a:r>
                        <a:rPr lang="fr-FR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kTeqCO2/an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- 14 476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Gwh/an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9824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 </a:t>
                      </a:r>
                      <a:r>
                        <a:rPr lang="fr-FR" sz="1200" b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2</a:t>
                      </a:r>
                      <a:r>
                        <a:rPr lang="fr-FR" sz="12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. </a:t>
                      </a:r>
                      <a:r>
                        <a:rPr lang="fr-FR" sz="1200" b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 Résidentiel</a:t>
                      </a:r>
                      <a:r>
                        <a:rPr lang="fr-FR" sz="12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, tertiaire, Aménagement foncier</a:t>
                      </a:r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2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Réhabiliter thermiquement le bâti</a:t>
                      </a:r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</a:t>
                      </a:r>
                      <a:r>
                        <a:rPr lang="fr-FR" sz="14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3 000 </a:t>
                      </a:r>
                      <a:r>
                        <a:rPr lang="fr-FR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kTeqCO2/an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</a:t>
                      </a:r>
                      <a:r>
                        <a:rPr lang="fr-FR" sz="14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10 600 </a:t>
                      </a:r>
                      <a:r>
                        <a:rPr lang="fr-FR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Gwh/an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656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3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Privilégier le renouvellement urbain à l’extension urbaine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-354 </a:t>
                      </a:r>
                      <a:r>
                        <a:rPr lang="fr-FR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kTeqCO2/an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-1 395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Gwh/an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080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4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Réduire le rythme d’artificialisation des sols (hors grands projets)</a:t>
                      </a:r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441311">
                <a:tc row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 </a:t>
                      </a:r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 </a:t>
                      </a:r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 </a:t>
                      </a:r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3. </a:t>
                      </a:r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Transport Mobilité</a:t>
                      </a:r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 5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Encourager des véhicules moins émetteurs de GES et moins polluant </a:t>
                      </a:r>
                      <a:br>
                        <a:rPr lang="fr-FR" sz="14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</a:br>
                      <a:r>
                        <a:rPr lang="fr-FR" sz="14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(électriques et/ou gaz) 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</a:t>
                      </a:r>
                      <a:r>
                        <a:rPr lang="fr-FR" sz="14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1 720 </a:t>
                      </a:r>
                      <a:r>
                        <a:rPr lang="fr-FR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 kTeqCO2/an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</a:t>
                      </a:r>
                      <a:r>
                        <a:rPr lang="fr-FR" sz="14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5 650 </a:t>
                      </a:r>
                      <a:r>
                        <a:rPr lang="fr-FR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Gwh/an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131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6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Proposer des conditions de déplacement soutenable : Améliorer les conditions de déplacement en transport (en transport en commun et sur le réseau routier)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-336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kTeqCO2/an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</a:t>
                      </a:r>
                      <a:r>
                        <a:rPr lang="fr-FR" sz="14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1 255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Gwh/an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982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7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 Favoriser les alternatives et compléments à la voiture individuelle 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</a:t>
                      </a:r>
                      <a:r>
                        <a:rPr lang="fr-FR" sz="14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313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kTeqCO2/an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</a:t>
                      </a:r>
                      <a:r>
                        <a:rPr lang="fr-FR" sz="14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1 284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Gwh/an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2727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8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Augmenter la part modale du fluvial et du ferroviaire</a:t>
                      </a:r>
                      <a:br>
                        <a:rPr lang="fr-FR" sz="14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</a:br>
                      <a:r>
                        <a:rPr lang="fr-FR" sz="14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pour le transport de marchandises 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</a:t>
                      </a:r>
                      <a:r>
                        <a:rPr lang="fr-FR" sz="14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298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kTeqCO2/an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</a:t>
                      </a:r>
                      <a:r>
                        <a:rPr lang="fr-FR" sz="14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1155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Gwh/an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982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9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Favoriser des formes de logistique urbaine et de desserte du dernier Km plus efficaces (OS3)</a:t>
                      </a:r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-416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kTeqCO2/an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</a:t>
                      </a:r>
                      <a:r>
                        <a:rPr lang="fr-FR" sz="14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1 681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Gwh/an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61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 </a:t>
                      </a:r>
                      <a:r>
                        <a:rPr lang="fr-FR" sz="1200" b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4</a:t>
                      </a:r>
                      <a:r>
                        <a:rPr lang="fr-FR" sz="12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. </a:t>
                      </a:r>
                      <a:endParaRPr lang="fr-FR" sz="1200" b="1" dirty="0" smtClean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Gadugi" panose="020B0502040204020203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Agriculture</a:t>
                      </a:r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10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Maintenir et restaurer les services systémiques rendus des sols </a:t>
                      </a:r>
                      <a:r>
                        <a:rPr lang="fr-FR" sz="14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 (</a:t>
                      </a:r>
                      <a:r>
                        <a:rPr lang="fr-FR" sz="14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dont « piège à carbone »); </a:t>
                      </a:r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</a:t>
                      </a:r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</a:t>
                      </a:r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13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5. Energies renouvelables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11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Développer l’autonomie énergétique des territoires et des entreprises </a:t>
                      </a:r>
                      <a:br>
                        <a:rPr lang="fr-FR" sz="14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</a:br>
                      <a:r>
                        <a:rPr lang="fr-FR" sz="14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(multiplier par 2 la part des énergies renouvelables d’ici 2030 ; de 17 à 36 TWh) 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</a:t>
                      </a:r>
                      <a:r>
                        <a:rPr lang="fr-FR" sz="14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3 400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kTeqCO2/an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+ </a:t>
                      </a:r>
                      <a:r>
                        <a:rPr lang="fr-FR" sz="14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36 T</a:t>
                      </a:r>
                      <a:r>
                        <a:rPr lang="fr-FR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Wh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 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40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6. Adaptation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12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Adapter les territoires au changement climatique 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</a:t>
                      </a:r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6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7.     Air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13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Améliorer la qualité de l’air </a:t>
                      </a:r>
                      <a:r>
                        <a:rPr lang="fr-FR" sz="140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 : </a:t>
                      </a:r>
                      <a:r>
                        <a:rPr lang="fr-FR" sz="14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diminuer les émissions de </a:t>
                      </a:r>
                      <a:r>
                        <a:rPr lang="fr-FR" sz="14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NOx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</a:tr>
              <a:tr h="2206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7.    GES</a:t>
                      </a:r>
                      <a:endParaRPr lang="fr-FR" sz="1400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14</a:t>
                      </a:r>
                      <a:endParaRPr lang="fr-FR" sz="1400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Réduire les consommations d’énergie et des gaz à effet de serre (- </a:t>
                      </a:r>
                      <a:r>
                        <a:rPr lang="fr-FR" sz="140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18 134 </a:t>
                      </a:r>
                      <a:r>
                        <a:rPr lang="fr-FR" sz="120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kTeqCO2/an</a:t>
                      </a:r>
                      <a:r>
                        <a:rPr lang="fr-FR" sz="140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 avant 2030)  </a:t>
                      </a:r>
                      <a:endParaRPr lang="fr-FR" sz="1400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</a:t>
                      </a:r>
                      <a:endParaRPr lang="fr-FR" sz="140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</a:t>
                      </a:r>
                      <a:endParaRPr lang="fr-FR" sz="140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75147">
                <a:tc gridSpan="3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800" b="1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TOTAL</a:t>
                      </a:r>
                      <a:endParaRPr lang="fr-FR" sz="1400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 </a:t>
                      </a:r>
                      <a:r>
                        <a:rPr lang="fr-FR" sz="1400" b="1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18 134</a:t>
                      </a:r>
                      <a:r>
                        <a:rPr lang="fr-FR" sz="140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 </a:t>
                      </a:r>
                      <a:r>
                        <a:rPr lang="fr-FR" sz="12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kTeqCO2/an</a:t>
                      </a:r>
                      <a:r>
                        <a:rPr lang="fr-FR" sz="120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 </a:t>
                      </a:r>
                      <a:endParaRPr lang="fr-FR" sz="1400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fr-FR" sz="1400" b="1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30%</a:t>
                      </a:r>
                      <a:endParaRPr lang="fr-FR" sz="1400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 </a:t>
                      </a:r>
                      <a:r>
                        <a:rPr lang="fr-FR" sz="1400" b="1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39 564</a:t>
                      </a:r>
                      <a:r>
                        <a:rPr lang="fr-FR" sz="140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 </a:t>
                      </a:r>
                      <a:r>
                        <a:rPr lang="fr-FR" sz="1200" dirty="0" err="1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Gwh</a:t>
                      </a:r>
                      <a:r>
                        <a:rPr lang="fr-FR" sz="12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/an</a:t>
                      </a:r>
                      <a:endParaRPr lang="fr-FR" sz="1400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- 19%</a:t>
                      </a:r>
                      <a:endParaRPr lang="fr-FR" sz="1400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838200" y="1978983"/>
            <a:ext cx="11744459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73585" y="236592"/>
            <a:ext cx="10679723" cy="5076093"/>
          </a:xfrm>
          <a:prstGeom prst="rect">
            <a:avLst/>
          </a:prstGeom>
          <a:solidFill>
            <a:srgbClr val="E2EFD9"/>
          </a:solidFill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1528637" y="1313838"/>
            <a:ext cx="2254239" cy="2154436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5">
                    <a:lumMod val="75000"/>
                  </a:schemeClr>
                </a:solidFill>
              </a:rPr>
              <a:t>Objectif transversal</a:t>
            </a:r>
            <a:br>
              <a:rPr lang="fr-FR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fr-FR" dirty="0" smtClean="0">
                <a:solidFill>
                  <a:schemeClr val="accent5">
                    <a:lumMod val="75000"/>
                  </a:schemeClr>
                </a:solidFill>
              </a:rPr>
              <a:t>… à atteindre via les 12 premiers objectifs Climat/air/énergie</a:t>
            </a:r>
            <a:br>
              <a:rPr lang="fr-FR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fr-FR" sz="800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fr-FR" sz="8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fr-FR" i="1" dirty="0" smtClean="0">
                <a:solidFill>
                  <a:schemeClr val="accent5">
                    <a:lumMod val="75000"/>
                  </a:schemeClr>
                </a:solidFill>
              </a:rPr>
              <a:t>(notamment</a:t>
            </a:r>
            <a:br>
              <a:rPr lang="fr-FR" i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fr-FR" i="1" dirty="0">
                <a:solidFill>
                  <a:schemeClr val="accent5">
                    <a:lumMod val="75000"/>
                  </a:schemeClr>
                </a:solidFill>
              </a:rPr>
              <a:t>T</a:t>
            </a:r>
            <a:r>
              <a:rPr lang="fr-FR" i="1" dirty="0" smtClean="0">
                <a:solidFill>
                  <a:schemeClr val="accent5">
                    <a:lumMod val="75000"/>
                  </a:schemeClr>
                </a:solidFill>
              </a:rPr>
              <a:t>ransport et Résidentiel/Tertiaire)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4202375" y="1421153"/>
            <a:ext cx="3017251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>
                <a:solidFill>
                  <a:schemeClr val="accent5">
                    <a:lumMod val="75000"/>
                  </a:schemeClr>
                </a:solidFill>
              </a:rPr>
              <a:t>Résultats </a:t>
            </a:r>
            <a:r>
              <a:rPr lang="fr-FR" b="1" u="sng" dirty="0" smtClean="0">
                <a:solidFill>
                  <a:schemeClr val="accent5">
                    <a:lumMod val="75000"/>
                  </a:schemeClr>
                </a:solidFill>
              </a:rPr>
              <a:t>attendus  (2030)</a:t>
            </a:r>
            <a:endParaRPr lang="fr-FR" b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fr-FR" sz="16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endParaRPr lang="fr-FR" sz="1600" dirty="0">
              <a:solidFill>
                <a:schemeClr val="accent5">
                  <a:lumMod val="75000"/>
                </a:schemeClr>
              </a:solidFill>
            </a:endParaRPr>
          </a:p>
          <a:p>
            <a:pPr lvl="0"/>
            <a:r>
              <a:rPr lang="fr-FR" sz="1600" dirty="0" smtClean="0">
                <a:solidFill>
                  <a:schemeClr val="accent5">
                    <a:lumMod val="75000"/>
                  </a:schemeClr>
                </a:solidFill>
              </a:rPr>
              <a:t>Diminuer </a:t>
            </a:r>
            <a:r>
              <a:rPr lang="fr-FR" sz="1600" dirty="0">
                <a:solidFill>
                  <a:schemeClr val="accent5">
                    <a:lumMod val="75000"/>
                  </a:schemeClr>
                </a:solidFill>
              </a:rPr>
              <a:t>les émissions </a:t>
            </a:r>
            <a:r>
              <a:rPr lang="fr-FR" sz="1600" dirty="0" smtClean="0">
                <a:solidFill>
                  <a:schemeClr val="accent5">
                    <a:lumMod val="75000"/>
                  </a:schemeClr>
                </a:solidFill>
              </a:rPr>
              <a:t>de </a:t>
            </a:r>
            <a:r>
              <a:rPr lang="fr-FR" sz="1600" dirty="0" err="1" smtClean="0">
                <a:solidFill>
                  <a:schemeClr val="accent5">
                    <a:lumMod val="75000"/>
                  </a:schemeClr>
                </a:solidFill>
              </a:rPr>
              <a:t>Nox</a:t>
            </a:r>
            <a:r>
              <a:rPr lang="fr-FR" sz="1600" dirty="0" smtClean="0">
                <a:solidFill>
                  <a:schemeClr val="accent5">
                    <a:lumMod val="75000"/>
                  </a:schemeClr>
                </a:solidFill>
              </a:rPr>
              <a:t> :     </a:t>
            </a:r>
          </a:p>
          <a:p>
            <a:r>
              <a:rPr lang="fr-FR" sz="1600" dirty="0" smtClean="0">
                <a:solidFill>
                  <a:schemeClr val="accent5">
                    <a:lumMod val="75000"/>
                  </a:schemeClr>
                </a:solidFill>
              </a:rPr>
              <a:t>- 71,2 kT   </a:t>
            </a:r>
            <a:r>
              <a:rPr lang="fr-FR" sz="1600" dirty="0">
                <a:solidFill>
                  <a:schemeClr val="accent5">
                    <a:lumMod val="75000"/>
                  </a:schemeClr>
                </a:solidFill>
              </a:rPr>
              <a:t>en </a:t>
            </a:r>
            <a:r>
              <a:rPr lang="fr-FR" sz="1600" dirty="0" smtClean="0">
                <a:solidFill>
                  <a:schemeClr val="accent5">
                    <a:lumMod val="75000"/>
                  </a:schemeClr>
                </a:solidFill>
              </a:rPr>
              <a:t>2030 </a:t>
            </a:r>
          </a:p>
          <a:p>
            <a:pPr marL="285750" indent="-285750">
              <a:buFontTx/>
              <a:buChar char="-"/>
            </a:pPr>
            <a:endParaRPr lang="fr-FR" sz="16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lvl="0"/>
            <a:r>
              <a:rPr lang="fr-FR" sz="1600" dirty="0">
                <a:solidFill>
                  <a:schemeClr val="accent5">
                    <a:lumMod val="75000"/>
                  </a:schemeClr>
                </a:solidFill>
              </a:rPr>
              <a:t>Diminuer les émissions de </a:t>
            </a:r>
            <a:r>
              <a:rPr lang="fr-FR" sz="1600" dirty="0" smtClean="0">
                <a:solidFill>
                  <a:schemeClr val="accent5">
                    <a:lumMod val="75000"/>
                  </a:schemeClr>
                </a:solidFill>
              </a:rPr>
              <a:t>PM10 :    </a:t>
            </a:r>
          </a:p>
          <a:p>
            <a:pPr lvl="0"/>
            <a:r>
              <a:rPr lang="fr-FR" sz="1600" dirty="0" smtClean="0">
                <a:solidFill>
                  <a:schemeClr val="accent5">
                    <a:lumMod val="75000"/>
                  </a:schemeClr>
                </a:solidFill>
              </a:rPr>
              <a:t>- 10,5 </a:t>
            </a:r>
            <a:r>
              <a:rPr lang="fr-FR" sz="1600" dirty="0">
                <a:solidFill>
                  <a:schemeClr val="accent5">
                    <a:lumMod val="75000"/>
                  </a:schemeClr>
                </a:solidFill>
              </a:rPr>
              <a:t>kT  en </a:t>
            </a:r>
            <a:r>
              <a:rPr lang="fr-FR" sz="1600" dirty="0" smtClean="0">
                <a:solidFill>
                  <a:schemeClr val="accent5">
                    <a:lumMod val="75000"/>
                  </a:schemeClr>
                </a:solidFill>
              </a:rPr>
              <a:t>2030</a:t>
            </a:r>
            <a:r>
              <a:rPr lang="fr-FR" sz="1400" dirty="0"/>
              <a:t> </a:t>
            </a:r>
          </a:p>
          <a:p>
            <a:endParaRPr lang="fr-FR" sz="1600" dirty="0"/>
          </a:p>
        </p:txBody>
      </p:sp>
      <p:sp>
        <p:nvSpPr>
          <p:cNvPr id="3" name="ZoneTexte 2"/>
          <p:cNvSpPr txBox="1"/>
          <p:nvPr/>
        </p:nvSpPr>
        <p:spPr>
          <a:xfrm>
            <a:off x="2705095" y="421272"/>
            <a:ext cx="5500641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2000" b="1" dirty="0"/>
              <a:t>Améliorer la qualité de </a:t>
            </a:r>
            <a:r>
              <a:rPr lang="fr-FR" sz="2000" b="1" dirty="0" smtClean="0"/>
              <a:t>l’air en lien avec les enjeux de santé publique et de la qualité de la vie</a:t>
            </a:r>
            <a:endParaRPr lang="fr-FR" sz="2000" dirty="0"/>
          </a:p>
        </p:txBody>
      </p:sp>
      <p:sp>
        <p:nvSpPr>
          <p:cNvPr id="2" name="Flèche droite 1"/>
          <p:cNvSpPr/>
          <p:nvPr/>
        </p:nvSpPr>
        <p:spPr>
          <a:xfrm>
            <a:off x="3737857" y="2021923"/>
            <a:ext cx="404242" cy="4134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1630999" y="359717"/>
            <a:ext cx="10740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Air</a:t>
            </a:r>
            <a:endParaRPr lang="fr-FR" sz="4400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3" name="Image 1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7963" y="306717"/>
            <a:ext cx="3443117" cy="223314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 1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0238" y="2815795"/>
            <a:ext cx="3449839" cy="240110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ZoneTexte 4"/>
          <p:cNvSpPr txBox="1"/>
          <p:nvPr/>
        </p:nvSpPr>
        <p:spPr>
          <a:xfrm>
            <a:off x="8922328" y="253534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bg2">
                    <a:lumMod val="50000"/>
                  </a:schemeClr>
                </a:solidFill>
              </a:rPr>
              <a:t>2012   </a:t>
            </a:r>
            <a:r>
              <a:rPr lang="fr-FR" dirty="0" smtClean="0">
                <a:solidFill>
                  <a:schemeClr val="bg2">
                    <a:lumMod val="50000"/>
                  </a:schemeClr>
                </a:solidFill>
              </a:rPr>
              <a:t>-&gt;</a:t>
            </a:r>
            <a:r>
              <a:rPr lang="fr-FR" b="1" dirty="0" smtClean="0">
                <a:solidFill>
                  <a:schemeClr val="bg2">
                    <a:lumMod val="50000"/>
                  </a:schemeClr>
                </a:solidFill>
              </a:rPr>
              <a:t>    2020</a:t>
            </a:r>
            <a:r>
              <a:rPr lang="fr-FR" dirty="0" smtClean="0">
                <a:solidFill>
                  <a:schemeClr val="bg2">
                    <a:lumMod val="50000"/>
                  </a:schemeClr>
                </a:solidFill>
              </a:rPr>
              <a:t>   -&gt;   </a:t>
            </a:r>
            <a:r>
              <a:rPr lang="fr-FR" b="1" dirty="0" smtClean="0">
                <a:solidFill>
                  <a:schemeClr val="bg2">
                    <a:lumMod val="50000"/>
                  </a:schemeClr>
                </a:solidFill>
              </a:rPr>
              <a:t>2030</a:t>
            </a:r>
            <a:endParaRPr lang="fr-FR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556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0665497"/>
              </p:ext>
            </p:extLst>
          </p:nvPr>
        </p:nvGraphicFramePr>
        <p:xfrm>
          <a:off x="-1" y="1"/>
          <a:ext cx="12192000" cy="6910880"/>
        </p:xfrm>
        <a:graphic>
          <a:graphicData uri="http://schemas.openxmlformats.org/drawingml/2006/table">
            <a:tbl>
              <a:tblPr firstRow="1" firstCol="1" bandRow="1"/>
              <a:tblGrid>
                <a:gridCol w="1045028"/>
                <a:gridCol w="509117"/>
                <a:gridCol w="8401225"/>
                <a:gridCol w="1081825"/>
                <a:gridCol w="1154805"/>
              </a:tblGrid>
              <a:tr h="4413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Thème</a:t>
                      </a:r>
                      <a:endParaRPr lang="fr-FR" sz="1600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 err="1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Obj</a:t>
                      </a:r>
                      <a:r>
                        <a:rPr lang="fr-FR" sz="1400" b="1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. N°</a:t>
                      </a:r>
                      <a:endParaRPr lang="fr-FR" sz="1600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8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Les 14 </a:t>
                      </a:r>
                      <a:r>
                        <a:rPr lang="fr-FR" sz="2800" b="1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objectifs stratégiques </a:t>
                      </a:r>
                      <a:r>
                        <a:rPr lang="fr-FR" sz="20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(domaine Climat-Air-Energie) </a:t>
                      </a:r>
                      <a:endParaRPr lang="fr-FR" sz="1200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rgbClr val="2E74B5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GES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rgbClr val="2E74B5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Energie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92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1. </a:t>
                      </a:r>
                      <a:r>
                        <a:rPr lang="fr-FR" sz="12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 Industrie </a:t>
                      </a:r>
                      <a:r>
                        <a:rPr lang="fr-FR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et mode de production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1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Améliorer les procédés</a:t>
                      </a:r>
                      <a:r>
                        <a:rPr lang="fr-FR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 (meilleures technologies disponibles ; technologies de rupture ; économie circulaire ; l’écologie industrielle et territoriale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-7 162 </a:t>
                      </a:r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kTeqCO2/an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- 14 476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Gwh/an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9824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 </a:t>
                      </a:r>
                      <a:r>
                        <a:rPr lang="fr-FR" sz="12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2</a:t>
                      </a:r>
                      <a:r>
                        <a:rPr lang="fr-FR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. </a:t>
                      </a:r>
                      <a:r>
                        <a:rPr lang="fr-FR" sz="12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 Résidentiel</a:t>
                      </a:r>
                      <a:r>
                        <a:rPr lang="fr-FR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, tertiaire, Aménagement foncier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2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Réhabiliter thermiquement le bâti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</a:t>
                      </a: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3 000 </a:t>
                      </a:r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kTeqCO2/an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</a:t>
                      </a: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10 600 </a:t>
                      </a:r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Gwh/an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656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3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Privilégier le renouvellement urbain à l’extension urbaine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-354 </a:t>
                      </a:r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kTeqCO2/an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-1 395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Gwh/an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080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4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Réduire le rythme d’artificialisation des sols (hors grands projets)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441311">
                <a:tc row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 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 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 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3. 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Transport Mobilité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 5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Encourager des véhicules moins émetteurs de GES et moins polluant </a:t>
                      </a:r>
                      <a:br>
                        <a:rPr lang="fr-FR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</a:b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(électriques et/ou gaz) 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</a:t>
                      </a:r>
                      <a:r>
                        <a:rPr lang="fr-FR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1 720 </a:t>
                      </a:r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 kTeqCO2/an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</a:t>
                      </a:r>
                      <a:r>
                        <a:rPr lang="fr-FR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5 650 </a:t>
                      </a:r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Gwh/an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131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6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Proposer des conditions de déplacement soutenable : Améliorer les conditions de déplacement en transport (en transport en commun et sur le réseau routier)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-336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kTeqCO2/an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</a:t>
                      </a: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1 255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Gwh/an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982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7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 Favoriser les alternatives et compléments à la voiture individuelle 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</a:t>
                      </a: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313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kTeqCO2/an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</a:t>
                      </a: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1 284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Gwh/an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2727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8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Augmenter la part modale du fluvial et du ferroviaire</a:t>
                      </a:r>
                      <a:br>
                        <a:rPr lang="fr-FR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</a:b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pour le transport de marchandises 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</a:t>
                      </a: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298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kTeqCO2/an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</a:t>
                      </a: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1155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Gwh/an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982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9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Favoriser des formes de logistique urbaine et de desserte du dernier Km plus efficaces (OS3)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-416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kTeqCO2/an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</a:t>
                      </a: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1 681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Gwh/an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61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 </a:t>
                      </a:r>
                      <a:r>
                        <a:rPr lang="fr-FR" sz="12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4</a:t>
                      </a:r>
                      <a:r>
                        <a:rPr lang="fr-FR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. </a:t>
                      </a:r>
                      <a:endParaRPr lang="fr-FR" sz="1200" b="1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Gadugi" panose="020B0502040204020203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Agriculture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10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Maintenir et restaurer les services systémiques rendus des sols </a:t>
                      </a:r>
                      <a:r>
                        <a:rPr lang="fr-FR" sz="14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 (</a:t>
                      </a:r>
                      <a:r>
                        <a:rPr lang="fr-FR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dont « piège à carbone »); 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13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5. Energies renouvelables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11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Développer l’autonomie énergétique des territoires et des entreprises </a:t>
                      </a:r>
                      <a:br>
                        <a:rPr lang="fr-FR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</a:br>
                      <a:r>
                        <a:rPr lang="fr-FR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(multiplier par 2 la part des énergies renouvelables d’ici 2030 ; de 17 à 36 TWh) 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</a:t>
                      </a: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3 400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kTeqCO2/an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+ </a:t>
                      </a: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36 T</a:t>
                      </a:r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Wh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 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  <a:tr h="2206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6. Adaptation</a:t>
                      </a:r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12</a:t>
                      </a:r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Adapter les territoires au changement climatique </a:t>
                      </a:r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</a:t>
                      </a:r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</a:t>
                      </a:r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6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7.     Air</a:t>
                      </a:r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13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Améliorer la qualité de l’air  : diminuer les émissions de </a:t>
                      </a:r>
                      <a:r>
                        <a:rPr lang="fr-FR" sz="1400" dirty="0" err="1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NOx</a:t>
                      </a:r>
                      <a:r>
                        <a:rPr lang="fr-FR" sz="14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 (- 172 kT) et de PM10 ( -10,5 kT) en 2030</a:t>
                      </a: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</a:t>
                      </a:r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6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7.    GES</a:t>
                      </a:r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14</a:t>
                      </a:r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Réduire les consommations d’énergie et des gaz à effet de serre (- </a:t>
                      </a:r>
                      <a:r>
                        <a:rPr lang="fr-FR" sz="14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18 134 </a:t>
                      </a:r>
                      <a:r>
                        <a:rPr lang="fr-FR" sz="12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kTeqCO2/an</a:t>
                      </a:r>
                      <a:r>
                        <a:rPr lang="fr-FR" sz="14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 avant 2030)  </a:t>
                      </a:r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75147">
                <a:tc gridSpan="3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8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TOTAL</a:t>
                      </a:r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 </a:t>
                      </a:r>
                      <a:r>
                        <a:rPr lang="fr-FR" sz="14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18 134</a:t>
                      </a:r>
                      <a:r>
                        <a:rPr lang="fr-FR" sz="14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 </a:t>
                      </a:r>
                      <a:r>
                        <a:rPr lang="fr-FR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kTeqCO2/an</a:t>
                      </a:r>
                      <a:r>
                        <a:rPr lang="fr-FR" sz="12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 </a:t>
                      </a:r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fr-FR" sz="14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30%</a:t>
                      </a:r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 </a:t>
                      </a:r>
                      <a:r>
                        <a:rPr lang="fr-FR" sz="14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39 564</a:t>
                      </a:r>
                      <a:r>
                        <a:rPr lang="fr-FR" sz="14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 </a:t>
                      </a:r>
                      <a:r>
                        <a:rPr lang="fr-FR" sz="1200" dirty="0" err="1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Gwh</a:t>
                      </a:r>
                      <a:r>
                        <a:rPr lang="fr-FR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/an</a:t>
                      </a:r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- 19%</a:t>
                      </a:r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838200" y="1978983"/>
            <a:ext cx="11744459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70567" y="253218"/>
            <a:ext cx="10679723" cy="6254262"/>
          </a:xfrm>
          <a:prstGeom prst="rect">
            <a:avLst/>
          </a:prstGeom>
          <a:solidFill>
            <a:srgbClr val="FFF2CC"/>
          </a:solidFill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7387469" y="723367"/>
            <a:ext cx="4388895" cy="5262979"/>
          </a:xfrm>
          <a:prstGeom prst="rect">
            <a:avLst/>
          </a:prstGeom>
          <a:solidFill>
            <a:srgbClr val="FFF2CC"/>
          </a:solidFill>
        </p:spPr>
        <p:txBody>
          <a:bodyPr wrap="square" rtlCol="0">
            <a:spAutoFit/>
          </a:bodyPr>
          <a:lstStyle/>
          <a:p>
            <a:r>
              <a:rPr lang="fr-FR" sz="2000" b="1" u="sng" dirty="0"/>
              <a:t>Résultats attendus </a:t>
            </a:r>
            <a:r>
              <a:rPr lang="fr-FR" sz="2000" b="1" u="sng" dirty="0" smtClean="0"/>
              <a:t>(2030)</a:t>
            </a:r>
            <a:r>
              <a:rPr lang="fr-FR" sz="2000" b="1" u="sng" dirty="0"/>
              <a:t> : </a:t>
            </a:r>
            <a:endParaRPr lang="fr-FR" sz="2000" b="1" dirty="0"/>
          </a:p>
          <a:p>
            <a:pPr fontAlgn="auto"/>
            <a:r>
              <a:rPr lang="fr-FR" sz="1600" b="1" u="sng" dirty="0" smtClean="0">
                <a:solidFill>
                  <a:srgbClr val="FF0000"/>
                </a:solidFill>
              </a:rPr>
              <a:t>multiplier </a:t>
            </a:r>
            <a:r>
              <a:rPr lang="fr-FR" sz="1600" b="1" u="sng" dirty="0">
                <a:solidFill>
                  <a:srgbClr val="FF0000"/>
                </a:solidFill>
              </a:rPr>
              <a:t>par 2 </a:t>
            </a:r>
            <a:r>
              <a:rPr lang="fr-FR" sz="1600" dirty="0"/>
              <a:t>la part des énergies </a:t>
            </a:r>
            <a:r>
              <a:rPr lang="fr-FR" sz="1600" dirty="0" smtClean="0"/>
              <a:t>renouvelables</a:t>
            </a:r>
            <a:br>
              <a:rPr lang="fr-FR" sz="1600" dirty="0" smtClean="0"/>
            </a:br>
            <a:r>
              <a:rPr lang="fr-FR" sz="1600" dirty="0" smtClean="0"/>
              <a:t>=&gt; Passer de </a:t>
            </a:r>
            <a:r>
              <a:rPr lang="fr-FR" sz="1600" dirty="0"/>
              <a:t>17 à 36 </a:t>
            </a:r>
            <a:r>
              <a:rPr lang="fr-FR" sz="1600" dirty="0" smtClean="0"/>
              <a:t>TWh</a:t>
            </a:r>
          </a:p>
          <a:p>
            <a:r>
              <a:rPr lang="fr-FR" sz="1600" dirty="0" smtClean="0"/>
              <a:t>GES :        -3 400 kTeqCO2/an</a:t>
            </a:r>
            <a:endParaRPr lang="fr-FR" sz="1600" dirty="0"/>
          </a:p>
          <a:p>
            <a:r>
              <a:rPr lang="fr-FR" sz="1600" dirty="0" smtClean="0"/>
              <a:t>Énergie :  + </a:t>
            </a:r>
            <a:r>
              <a:rPr lang="fr-FR" sz="1600" dirty="0"/>
              <a:t>36 TWh</a:t>
            </a:r>
          </a:p>
          <a:p>
            <a:r>
              <a:rPr lang="fr-FR" dirty="0" smtClean="0"/>
              <a:t> </a:t>
            </a:r>
          </a:p>
          <a:p>
            <a:pPr fontAlgn="auto"/>
            <a:r>
              <a:rPr lang="fr-FR" b="1" u="sng" dirty="0" smtClean="0"/>
              <a:t>Objectif opérationnel </a:t>
            </a:r>
          </a:p>
          <a:p>
            <a:pPr marL="285750" indent="-285750" fontAlgn="auto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rgbClr val="0070C0"/>
                </a:solidFill>
              </a:rPr>
              <a:t>Convertir toutes les chaufferies existantes aux ENR </a:t>
            </a:r>
            <a:r>
              <a:rPr lang="fr-FR" sz="1600" i="1" dirty="0" smtClean="0">
                <a:solidFill>
                  <a:srgbClr val="0070C0"/>
                </a:solidFill>
              </a:rPr>
              <a:t>(incinération des déchets, CSR, bois-énergie, biogaz, solaire thermique, énergies fatales, géothermie</a:t>
            </a:r>
            <a:r>
              <a:rPr lang="fr-FR" sz="1600" dirty="0" smtClean="0">
                <a:solidFill>
                  <a:srgbClr val="0070C0"/>
                </a:solidFill>
              </a:rPr>
              <a:t>) </a:t>
            </a:r>
          </a:p>
          <a:p>
            <a:pPr marL="285750" indent="-285750" fontAlgn="auto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rgbClr val="0070C0"/>
                </a:solidFill>
              </a:rPr>
              <a:t>Connecter 100 000 </a:t>
            </a:r>
            <a:r>
              <a:rPr lang="fr-FR" dirty="0" err="1" smtClean="0">
                <a:solidFill>
                  <a:srgbClr val="0070C0"/>
                </a:solidFill>
              </a:rPr>
              <a:t>éq</a:t>
            </a:r>
            <a:r>
              <a:rPr lang="fr-FR" dirty="0" smtClean="0">
                <a:solidFill>
                  <a:srgbClr val="0070C0"/>
                </a:solidFill>
              </a:rPr>
              <a:t>-logements de plus à des réseaux de chaleur renouvelable </a:t>
            </a:r>
            <a:br>
              <a:rPr lang="fr-FR" dirty="0" smtClean="0">
                <a:solidFill>
                  <a:srgbClr val="0070C0"/>
                </a:solidFill>
              </a:rPr>
            </a:br>
            <a:r>
              <a:rPr lang="fr-FR" dirty="0" smtClean="0">
                <a:solidFill>
                  <a:srgbClr val="0070C0"/>
                </a:solidFill>
              </a:rPr>
              <a:t> </a:t>
            </a:r>
            <a:r>
              <a:rPr lang="fr-FR" i="1" dirty="0" smtClean="0">
                <a:solidFill>
                  <a:srgbClr val="0070C0"/>
                </a:solidFill>
              </a:rPr>
              <a:t>(</a:t>
            </a:r>
            <a:r>
              <a:rPr lang="fr-FR" sz="1600" i="1" dirty="0" smtClean="0">
                <a:solidFill>
                  <a:srgbClr val="0070C0"/>
                </a:solidFill>
              </a:rPr>
              <a:t>bois, valorisation énergétique des déchets, énergie fatale</a:t>
            </a:r>
            <a:r>
              <a:rPr lang="fr-FR" sz="1600" dirty="0" smtClean="0">
                <a:solidFill>
                  <a:srgbClr val="0070C0"/>
                </a:solidFill>
              </a:rPr>
              <a:t>)</a:t>
            </a:r>
          </a:p>
          <a:p>
            <a:pPr marL="285750" indent="-285750" fontAlgn="auto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rgbClr val="0070C0"/>
                </a:solidFill>
              </a:rPr>
              <a:t>Doubler la part du biogaz injecté</a:t>
            </a:r>
          </a:p>
          <a:p>
            <a:pPr marL="285750" indent="-285750" fontAlgn="auto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rgbClr val="0070C0"/>
                </a:solidFill>
              </a:rPr>
              <a:t>Développer le solaire (priorité aux toitures et friches)</a:t>
            </a:r>
          </a:p>
          <a:p>
            <a:pPr marL="285750" indent="-285750" fontAlgn="auto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rgbClr val="0070C0"/>
                </a:solidFill>
              </a:rPr>
              <a:t>Développer la </a:t>
            </a:r>
            <a:r>
              <a:rPr lang="fr-FR" dirty="0" err="1" smtClean="0">
                <a:solidFill>
                  <a:srgbClr val="0070C0"/>
                </a:solidFill>
              </a:rPr>
              <a:t>microproduction</a:t>
            </a:r>
            <a:r>
              <a:rPr lang="fr-FR" dirty="0" smtClean="0">
                <a:solidFill>
                  <a:srgbClr val="0070C0"/>
                </a:solidFill>
              </a:rPr>
              <a:t> locale</a:t>
            </a:r>
            <a:r>
              <a:rPr lang="fr-FR" dirty="0" smtClean="0"/>
              <a:t>.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273" y="723367"/>
            <a:ext cx="5279829" cy="5598590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3643756" y="286009"/>
            <a:ext cx="7800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Développer  l’autonomie énergétique des territoires et des entreprises </a:t>
            </a:r>
            <a:endParaRPr lang="fr-FR" b="1" i="1" dirty="0"/>
          </a:p>
          <a:p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2309178" y="199969"/>
            <a:ext cx="10740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EnR</a:t>
            </a:r>
            <a:endParaRPr lang="fr-FR" sz="4400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943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5300524"/>
              </p:ext>
            </p:extLst>
          </p:nvPr>
        </p:nvGraphicFramePr>
        <p:xfrm>
          <a:off x="-1" y="1"/>
          <a:ext cx="12192000" cy="6910880"/>
        </p:xfrm>
        <a:graphic>
          <a:graphicData uri="http://schemas.openxmlformats.org/drawingml/2006/table">
            <a:tbl>
              <a:tblPr firstRow="1" firstCol="1" bandRow="1"/>
              <a:tblGrid>
                <a:gridCol w="1045028"/>
                <a:gridCol w="509117"/>
                <a:gridCol w="8401225"/>
                <a:gridCol w="1081825"/>
                <a:gridCol w="1154805"/>
              </a:tblGrid>
              <a:tr h="4413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Thème</a:t>
                      </a:r>
                      <a:endParaRPr lang="fr-FR" sz="1600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 err="1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Obj</a:t>
                      </a:r>
                      <a:r>
                        <a:rPr lang="fr-FR" sz="1400" b="1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. N°</a:t>
                      </a:r>
                      <a:endParaRPr lang="fr-FR" sz="1600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8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Les 14 </a:t>
                      </a:r>
                      <a:r>
                        <a:rPr lang="fr-FR" sz="2800" b="1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objectifs stratégiques </a:t>
                      </a:r>
                      <a:r>
                        <a:rPr lang="fr-FR" sz="20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(domaine Climat-Air-Energie) </a:t>
                      </a:r>
                      <a:endParaRPr lang="fr-FR" sz="1200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GES</a:t>
                      </a:r>
                      <a:endParaRPr lang="fr-FR" sz="1800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Energie</a:t>
                      </a:r>
                      <a:endParaRPr lang="fr-FR" sz="1800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92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1. </a:t>
                      </a:r>
                      <a:r>
                        <a:rPr lang="fr-FR" sz="12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 Industrie </a:t>
                      </a:r>
                      <a:r>
                        <a:rPr lang="fr-FR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et mode de production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1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Améliorer les procédés</a:t>
                      </a:r>
                      <a:r>
                        <a:rPr lang="fr-FR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 (meilleures technologies disponibles ; technologies de rupture ; économie circulaire ; l’écologie industrielle et territoriale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-7 162 </a:t>
                      </a:r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kTeqCO2/an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- 14 476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Gwh/an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</a:tr>
              <a:tr h="409824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 </a:t>
                      </a:r>
                      <a:r>
                        <a:rPr lang="fr-FR" sz="1200" b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2</a:t>
                      </a:r>
                      <a:r>
                        <a:rPr lang="fr-FR" sz="12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. </a:t>
                      </a:r>
                      <a:r>
                        <a:rPr lang="fr-FR" sz="1200" b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 Résidentiel</a:t>
                      </a:r>
                      <a:r>
                        <a:rPr lang="fr-FR" sz="12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, tertiaire, Aménagement foncier</a:t>
                      </a:r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2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Réhabiliter thermiquement le bâti</a:t>
                      </a:r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</a:t>
                      </a:r>
                      <a:r>
                        <a:rPr lang="fr-FR" sz="14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3 000 </a:t>
                      </a:r>
                      <a:r>
                        <a:rPr lang="fr-FR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kTeqCO2/an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</a:t>
                      </a:r>
                      <a:r>
                        <a:rPr lang="fr-FR" sz="14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10 600 </a:t>
                      </a:r>
                      <a:r>
                        <a:rPr lang="fr-FR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Gwh/an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656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3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Privilégier le renouvellement urbain à l’extension urbaine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-354 </a:t>
                      </a:r>
                      <a:r>
                        <a:rPr lang="fr-FR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kTeqCO2/an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-1 395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Gwh/an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080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4</a:t>
                      </a:r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Réduire le rythme d’artificialisation des sols (hors grands projets)</a:t>
                      </a:r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441311">
                <a:tc row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 </a:t>
                      </a:r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 </a:t>
                      </a:r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 </a:t>
                      </a:r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3. </a:t>
                      </a:r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Transport Mobilité</a:t>
                      </a:r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 5</a:t>
                      </a:r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Encourager des véhicules moins émetteurs de GES et moins polluant </a:t>
                      </a:r>
                      <a:br>
                        <a:rPr lang="fr-FR" sz="14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</a:br>
                      <a:r>
                        <a:rPr lang="fr-FR" sz="14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(électriques et/ou gaz) </a:t>
                      </a:r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</a:t>
                      </a:r>
                      <a:r>
                        <a:rPr lang="fr-FR" sz="14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1 720 </a:t>
                      </a:r>
                      <a:r>
                        <a:rPr lang="fr-FR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 kTeqCO2/an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</a:t>
                      </a:r>
                      <a:r>
                        <a:rPr lang="fr-FR" sz="14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5 650 </a:t>
                      </a:r>
                      <a:r>
                        <a:rPr lang="fr-FR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Gwh/an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131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6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Proposer des conditions de déplacement soutenable : Améliorer les conditions de déplacement en transport (en transport en commun et sur le réseau routier)</a:t>
                      </a:r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-336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kTeqCO2/an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</a:t>
                      </a:r>
                      <a:r>
                        <a:rPr lang="fr-FR" sz="14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1 255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Gwh/an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982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7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 Favoriser les alternatives et compléments à la voiture individuelle </a:t>
                      </a:r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</a:t>
                      </a:r>
                      <a:r>
                        <a:rPr lang="fr-FR" sz="14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313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kTeqCO2/an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</a:t>
                      </a:r>
                      <a:r>
                        <a:rPr lang="fr-FR" sz="14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1 284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Gwh/an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2727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8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Augmenter la part modale du fluvial et du ferroviaire</a:t>
                      </a:r>
                      <a:br>
                        <a:rPr lang="fr-FR" sz="14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</a:br>
                      <a:r>
                        <a:rPr lang="fr-FR" sz="14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pour le transport de marchandises </a:t>
                      </a:r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</a:t>
                      </a:r>
                      <a:r>
                        <a:rPr lang="fr-FR" sz="14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298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kTeqCO2/an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</a:t>
                      </a:r>
                      <a:r>
                        <a:rPr lang="fr-FR" sz="14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1155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Gwh/an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982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9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Favoriser des formes de logistique urbaine et de desserte du dernier Km plus efficaces (OS3)</a:t>
                      </a:r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-416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kTeqCO2/an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</a:t>
                      </a:r>
                      <a:r>
                        <a:rPr lang="fr-FR" sz="14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1 681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Gwh/an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61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 </a:t>
                      </a:r>
                      <a:r>
                        <a:rPr lang="fr-FR" sz="1200" b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4</a:t>
                      </a:r>
                      <a:r>
                        <a:rPr lang="fr-FR" sz="12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. </a:t>
                      </a:r>
                      <a:endParaRPr lang="fr-FR" sz="1200" b="1" dirty="0" smtClean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Gadugi" panose="020B0502040204020203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Agriculture</a:t>
                      </a:r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10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Maintenir et restaurer les services systémiques rendus des sols </a:t>
                      </a:r>
                      <a:r>
                        <a:rPr lang="fr-FR" sz="14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 (</a:t>
                      </a:r>
                      <a:r>
                        <a:rPr lang="fr-FR" sz="14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dont « piège à carbone »); </a:t>
                      </a:r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</a:t>
                      </a:r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</a:t>
                      </a:r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13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5. Energies renouvelables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11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Développer l’autonomie énergétique des territoires et des entreprises </a:t>
                      </a:r>
                      <a:br>
                        <a:rPr lang="fr-FR" sz="14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</a:br>
                      <a:r>
                        <a:rPr lang="fr-FR" sz="14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(multiplier par 2 la part des énergies renouvelables d’ici 2030 ; de 17 à 36 TWh) </a:t>
                      </a:r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</a:t>
                      </a:r>
                      <a:r>
                        <a:rPr lang="fr-FR" sz="14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3 400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kTeqCO2/an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+ </a:t>
                      </a:r>
                      <a:r>
                        <a:rPr lang="fr-FR" sz="14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36 T</a:t>
                      </a:r>
                      <a:r>
                        <a:rPr lang="fr-FR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Wh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 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6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6. Adaptation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12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Adapter les territoires au changement climatique </a:t>
                      </a:r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6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7.     Air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13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Diminuer les émissions de </a:t>
                      </a:r>
                      <a:r>
                        <a:rPr lang="fr-FR" sz="1400" dirty="0" err="1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NOx</a:t>
                      </a:r>
                      <a:r>
                        <a:rPr lang="fr-FR" sz="14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 (- 172 kT) et de PM10 ( -10,5 kT) en 2030</a:t>
                      </a:r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6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7.    GES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14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Diminuer de 30 % les émissions de GES (- 18 134 </a:t>
                      </a:r>
                      <a:r>
                        <a:rPr lang="fr-FR" sz="12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kTeqCO2/an</a:t>
                      </a:r>
                      <a:r>
                        <a:rPr lang="fr-FR" sz="14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 avant 2030)  </a:t>
                      </a:r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</a:t>
                      </a:r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75147">
                <a:tc gridSpan="3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8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TOTAL</a:t>
                      </a:r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 </a:t>
                      </a:r>
                      <a:r>
                        <a:rPr lang="fr-FR" sz="14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18 134</a:t>
                      </a:r>
                      <a:r>
                        <a:rPr lang="fr-FR" sz="14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 </a:t>
                      </a:r>
                      <a:r>
                        <a:rPr lang="fr-FR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kTeqCO2/an</a:t>
                      </a:r>
                      <a:r>
                        <a:rPr lang="fr-FR" sz="12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 </a:t>
                      </a:r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fr-FR" sz="14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30%</a:t>
                      </a:r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 </a:t>
                      </a:r>
                      <a:r>
                        <a:rPr lang="fr-FR" sz="14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39 564</a:t>
                      </a:r>
                      <a:r>
                        <a:rPr lang="fr-FR" sz="14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 </a:t>
                      </a:r>
                      <a:r>
                        <a:rPr lang="fr-FR" sz="1200" dirty="0" err="1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Gwh</a:t>
                      </a:r>
                      <a:r>
                        <a:rPr lang="fr-FR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/an</a:t>
                      </a:r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- 19%</a:t>
                      </a:r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838200" y="1978983"/>
            <a:ext cx="11744459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267285" y="1082040"/>
            <a:ext cx="11687907" cy="5078313"/>
          </a:xfrm>
          <a:prstGeom prst="rect">
            <a:avLst/>
          </a:prstGeom>
          <a:solidFill>
            <a:srgbClr val="FBE4D5"/>
          </a:solidFill>
          <a:ln w="38100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/>
              <a:t/>
            </a:r>
            <a:br>
              <a:rPr lang="fr-FR" b="1" dirty="0"/>
            </a:br>
            <a:endParaRPr lang="fr-FR" b="1" dirty="0" smtClean="0"/>
          </a:p>
          <a:p>
            <a:endParaRPr lang="fr-FR" b="1" dirty="0"/>
          </a:p>
          <a:p>
            <a:endParaRPr lang="fr-FR" b="1" dirty="0" smtClean="0"/>
          </a:p>
          <a:p>
            <a:endParaRPr lang="fr-FR" b="1" dirty="0"/>
          </a:p>
          <a:p>
            <a:endParaRPr lang="fr-FR" dirty="0"/>
          </a:p>
          <a:p>
            <a:r>
              <a:rPr lang="fr-FR" dirty="0" smtClean="0"/>
              <a:t> </a:t>
            </a:r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5" name="Imag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4338" y="1209424"/>
            <a:ext cx="3464749" cy="4226883"/>
          </a:xfrm>
          <a:prstGeom prst="rect">
            <a:avLst/>
          </a:prstGeom>
          <a:noFill/>
        </p:spPr>
      </p:pic>
      <p:pic>
        <p:nvPicPr>
          <p:cNvPr id="8" name="Image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1787" y="1210882"/>
            <a:ext cx="3460354" cy="4217758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532598" y="4091695"/>
            <a:ext cx="304187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/>
            <a:r>
              <a:rPr lang="fr-FR" b="1" u="sng" dirty="0"/>
              <a:t>Résultats attendus </a:t>
            </a:r>
            <a:r>
              <a:rPr lang="fr-FR" b="1" u="sng" dirty="0" smtClean="0"/>
              <a:t>(2030)</a:t>
            </a:r>
            <a:r>
              <a:rPr lang="fr-FR" u="sng" dirty="0" smtClean="0"/>
              <a:t/>
            </a:r>
            <a:br>
              <a:rPr lang="fr-FR" u="sng" dirty="0" smtClean="0"/>
            </a:br>
            <a:endParaRPr lang="fr-FR" dirty="0"/>
          </a:p>
          <a:p>
            <a:pPr lvl="0" fontAlgn="auto"/>
            <a:r>
              <a:rPr lang="fr-FR" sz="1600" b="1" dirty="0" smtClean="0">
                <a:solidFill>
                  <a:schemeClr val="accent1">
                    <a:lumMod val="50000"/>
                  </a:schemeClr>
                </a:solidFill>
              </a:rPr>
              <a:t>- </a:t>
            </a:r>
            <a:r>
              <a:rPr lang="fr-FR" sz="1600" dirty="0" smtClean="0">
                <a:solidFill>
                  <a:schemeClr val="accent1">
                    <a:lumMod val="50000"/>
                  </a:schemeClr>
                </a:solidFill>
              </a:rPr>
              <a:t>Réduire</a:t>
            </a:r>
            <a:r>
              <a:rPr lang="fr-FR" sz="16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r-FR" sz="1600" dirty="0">
                <a:solidFill>
                  <a:schemeClr val="accent1">
                    <a:lumMod val="50000"/>
                  </a:schemeClr>
                </a:solidFill>
              </a:rPr>
              <a:t>les émissions de GES </a:t>
            </a:r>
            <a:r>
              <a:rPr lang="fr-FR" sz="1600" dirty="0" smtClean="0">
                <a:solidFill>
                  <a:schemeClr val="accent1">
                    <a:lumMod val="50000"/>
                  </a:schemeClr>
                </a:solidFill>
              </a:rPr>
              <a:t>(- </a:t>
            </a:r>
            <a:r>
              <a:rPr lang="fr-FR" sz="1600" dirty="0">
                <a:solidFill>
                  <a:schemeClr val="accent1">
                    <a:lumMod val="50000"/>
                  </a:schemeClr>
                </a:solidFill>
              </a:rPr>
              <a:t>7162 </a:t>
            </a:r>
            <a:r>
              <a:rPr lang="fr-FR" sz="1600" dirty="0" smtClean="0">
                <a:solidFill>
                  <a:schemeClr val="accent1">
                    <a:lumMod val="50000"/>
                  </a:schemeClr>
                </a:solidFill>
              </a:rPr>
              <a:t>KteqCO2/an)</a:t>
            </a:r>
            <a:br>
              <a:rPr lang="fr-FR" sz="1600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fr-FR" sz="1600" dirty="0">
              <a:solidFill>
                <a:schemeClr val="accent1">
                  <a:lumMod val="50000"/>
                </a:schemeClr>
              </a:solidFill>
            </a:endParaRPr>
          </a:p>
          <a:p>
            <a:pPr lvl="0" fontAlgn="auto"/>
            <a:r>
              <a:rPr lang="fr-FR" sz="1600" b="1" dirty="0" smtClean="0">
                <a:solidFill>
                  <a:schemeClr val="accent1">
                    <a:lumMod val="50000"/>
                  </a:schemeClr>
                </a:solidFill>
              </a:rPr>
              <a:t>- </a:t>
            </a:r>
            <a:r>
              <a:rPr lang="fr-FR" sz="1600" dirty="0" smtClean="0">
                <a:solidFill>
                  <a:schemeClr val="accent1">
                    <a:lumMod val="50000"/>
                  </a:schemeClr>
                </a:solidFill>
              </a:rPr>
              <a:t>Réduire </a:t>
            </a:r>
            <a:r>
              <a:rPr lang="fr-FR" sz="1600" dirty="0">
                <a:solidFill>
                  <a:schemeClr val="accent1">
                    <a:lumMod val="50000"/>
                  </a:schemeClr>
                </a:solidFill>
              </a:rPr>
              <a:t>les consommations  </a:t>
            </a:r>
            <a:r>
              <a:rPr lang="fr-FR" sz="1600" dirty="0" smtClean="0">
                <a:solidFill>
                  <a:schemeClr val="accent1">
                    <a:lumMod val="50000"/>
                  </a:schemeClr>
                </a:solidFill>
              </a:rPr>
              <a:t>(- 14 </a:t>
            </a:r>
            <a:r>
              <a:rPr lang="fr-FR" sz="1600" dirty="0">
                <a:solidFill>
                  <a:schemeClr val="accent1">
                    <a:lumMod val="50000"/>
                  </a:schemeClr>
                </a:solidFill>
              </a:rPr>
              <a:t>476 </a:t>
            </a:r>
            <a:r>
              <a:rPr lang="fr-FR" sz="1600" dirty="0" err="1" smtClean="0">
                <a:solidFill>
                  <a:schemeClr val="accent1">
                    <a:lumMod val="50000"/>
                  </a:schemeClr>
                </a:solidFill>
              </a:rPr>
              <a:t>Gwh</a:t>
            </a:r>
            <a:r>
              <a:rPr lang="fr-FR" sz="1600" dirty="0" smtClean="0">
                <a:solidFill>
                  <a:schemeClr val="accent1">
                    <a:lumMod val="50000"/>
                  </a:schemeClr>
                </a:solidFill>
              </a:rPr>
              <a:t>/an)</a:t>
            </a:r>
            <a:endParaRPr lang="fr-FR" sz="16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362885" y="2060774"/>
            <a:ext cx="403464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chemeClr val="accent5">
                    <a:lumMod val="50000"/>
                  </a:schemeClr>
                </a:solidFill>
              </a:rPr>
              <a:t>-</a:t>
            </a:r>
            <a:r>
              <a:rPr lang="fr-FR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fr-FR" b="1" dirty="0">
                <a:solidFill>
                  <a:schemeClr val="accent5">
                    <a:lumMod val="50000"/>
                  </a:schemeClr>
                </a:solidFill>
              </a:rPr>
              <a:t>Améliorer les procédés par la diffusion </a:t>
            </a:r>
            <a:r>
              <a:rPr lang="fr-FR" b="1" dirty="0" smtClean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fr-FR" b="1" dirty="0">
                <a:solidFill>
                  <a:schemeClr val="accent5">
                    <a:lumMod val="50000"/>
                  </a:schemeClr>
                </a:solidFill>
              </a:rPr>
              <a:t>des meilleures technologies disponibles </a:t>
            </a:r>
            <a:br>
              <a:rPr lang="fr-FR" b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fr-FR" b="1" dirty="0">
                <a:solidFill>
                  <a:schemeClr val="accent5">
                    <a:lumMod val="50000"/>
                  </a:schemeClr>
                </a:solidFill>
              </a:rPr>
              <a:t>- Expérimenter les technologies de rupture </a:t>
            </a:r>
            <a:br>
              <a:rPr lang="fr-FR" b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fr-FR" b="1" dirty="0">
                <a:solidFill>
                  <a:schemeClr val="accent5">
                    <a:lumMod val="50000"/>
                  </a:schemeClr>
                </a:solidFill>
              </a:rPr>
              <a:t>- Développer l’économie circulaire </a:t>
            </a:r>
            <a:br>
              <a:rPr lang="fr-FR" b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fr-FR" b="1" dirty="0">
                <a:solidFill>
                  <a:schemeClr val="accent5">
                    <a:lumMod val="50000"/>
                  </a:schemeClr>
                </a:solidFill>
              </a:rPr>
              <a:t>   et l’écologie industrielle et </a:t>
            </a:r>
            <a:r>
              <a:rPr lang="fr-FR" b="1" dirty="0" smtClean="0">
                <a:solidFill>
                  <a:schemeClr val="accent5">
                    <a:lumMod val="50000"/>
                  </a:schemeClr>
                </a:solidFill>
              </a:rPr>
              <a:t>territoriale</a:t>
            </a:r>
            <a:endParaRPr lang="fr-FR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74338" y="3105547"/>
            <a:ext cx="3464749" cy="1746738"/>
          </a:xfrm>
          <a:prstGeom prst="rect">
            <a:avLst/>
          </a:prstGeom>
          <a:solidFill>
            <a:srgbClr val="E2EFD9">
              <a:alpha val="8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8311787" y="3101074"/>
            <a:ext cx="3464749" cy="1746738"/>
          </a:xfrm>
          <a:prstGeom prst="rect">
            <a:avLst/>
          </a:prstGeom>
          <a:solidFill>
            <a:srgbClr val="E2EFD9">
              <a:alpha val="8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4790903" y="1228397"/>
            <a:ext cx="3464749" cy="638361"/>
          </a:xfrm>
          <a:prstGeom prst="rect">
            <a:avLst/>
          </a:prstGeom>
          <a:solidFill>
            <a:srgbClr val="E2EFD9">
              <a:alpha val="8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8287457" y="1257845"/>
            <a:ext cx="3464749" cy="638361"/>
          </a:xfrm>
          <a:prstGeom prst="rect">
            <a:avLst/>
          </a:prstGeom>
          <a:solidFill>
            <a:srgbClr val="E2EFD9">
              <a:alpha val="8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6113100" y="5428640"/>
            <a:ext cx="53617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GES                  ENERGIE</a:t>
            </a:r>
            <a:endParaRPr lang="fr-FR" sz="40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360218" y="1257845"/>
            <a:ext cx="439418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</a:rPr>
              <a:t>INDUSTRIE </a:t>
            </a:r>
            <a:r>
              <a:rPr lang="fr-FR" sz="2400" b="1" dirty="0" smtClean="0">
                <a:solidFill>
                  <a:srgbClr val="FF0000"/>
                </a:solidFill>
              </a:rPr>
              <a:t>&amp; MODE </a:t>
            </a:r>
            <a:r>
              <a:rPr lang="fr-FR" sz="2400" b="1" dirty="0">
                <a:solidFill>
                  <a:srgbClr val="FF0000"/>
                </a:solidFill>
              </a:rPr>
              <a:t>DE PRODUCTION </a:t>
            </a:r>
            <a:endParaRPr lang="fr-FR" sz="2000" b="1" dirty="0">
              <a:solidFill>
                <a:srgbClr val="FF0000"/>
              </a:solidFill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5643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au 5"/>
          <p:cNvGraphicFramePr>
            <a:graphicFrameLocks noGrp="1"/>
          </p:cNvGraphicFramePr>
          <p:nvPr>
            <p:extLst/>
          </p:nvPr>
        </p:nvGraphicFramePr>
        <p:xfrm>
          <a:off x="-1" y="1"/>
          <a:ext cx="12192000" cy="6910880"/>
        </p:xfrm>
        <a:graphic>
          <a:graphicData uri="http://schemas.openxmlformats.org/drawingml/2006/table">
            <a:tbl>
              <a:tblPr firstRow="1" firstCol="1" bandRow="1"/>
              <a:tblGrid>
                <a:gridCol w="1045028"/>
                <a:gridCol w="509117"/>
                <a:gridCol w="8401225"/>
                <a:gridCol w="1081825"/>
                <a:gridCol w="1154805"/>
              </a:tblGrid>
              <a:tr h="4413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Thème</a:t>
                      </a:r>
                      <a:endParaRPr lang="fr-FR" sz="1600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 err="1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Obj</a:t>
                      </a:r>
                      <a:r>
                        <a:rPr lang="fr-FR" sz="1400" b="1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. N°</a:t>
                      </a:r>
                      <a:endParaRPr lang="fr-FR" sz="1600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8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Les 14 </a:t>
                      </a:r>
                      <a:r>
                        <a:rPr lang="fr-FR" sz="2800" b="1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objectifs stratégiques </a:t>
                      </a:r>
                      <a:r>
                        <a:rPr lang="fr-FR" sz="20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(domaine Climat-Air-Energie) </a:t>
                      </a:r>
                      <a:endParaRPr lang="fr-FR" sz="1200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GES</a:t>
                      </a:r>
                      <a:endParaRPr lang="fr-FR" sz="1800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Energie</a:t>
                      </a:r>
                      <a:endParaRPr lang="fr-FR" sz="1800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92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1. </a:t>
                      </a:r>
                      <a:r>
                        <a:rPr lang="fr-FR" sz="12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 Industrie </a:t>
                      </a:r>
                      <a:r>
                        <a:rPr lang="fr-FR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et mode de production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1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Améliorer les procédés</a:t>
                      </a:r>
                      <a:r>
                        <a:rPr lang="fr-FR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 (meilleures technologies disponibles ; technologies de rupture ; économie circulaire ; l’écologie industrielle et territoriale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-7 162 </a:t>
                      </a:r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kTeqCO2/an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- 14 476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Gwh/an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</a:tr>
              <a:tr h="409824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 </a:t>
                      </a:r>
                      <a:r>
                        <a:rPr lang="fr-FR" sz="1200" b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2</a:t>
                      </a:r>
                      <a:r>
                        <a:rPr lang="fr-FR" sz="12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. </a:t>
                      </a:r>
                      <a:r>
                        <a:rPr lang="fr-FR" sz="1200" b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 Résidentiel</a:t>
                      </a:r>
                      <a:r>
                        <a:rPr lang="fr-FR" sz="12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, tertiaire, Aménagement foncier</a:t>
                      </a:r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2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Réhabiliter thermiquement le bâti</a:t>
                      </a:r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</a:t>
                      </a:r>
                      <a:r>
                        <a:rPr lang="fr-FR" sz="14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3 000 </a:t>
                      </a:r>
                      <a:r>
                        <a:rPr lang="fr-FR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kTeqCO2/an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</a:t>
                      </a:r>
                      <a:r>
                        <a:rPr lang="fr-FR" sz="14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10 600 </a:t>
                      </a:r>
                      <a:r>
                        <a:rPr lang="fr-FR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Gwh/an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656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3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Privilégier le renouvellement urbain à l’extension urbaine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-354 </a:t>
                      </a:r>
                      <a:r>
                        <a:rPr lang="fr-FR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kTeqCO2/an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-1 395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Gwh/an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080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4</a:t>
                      </a:r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Réduire le rythme d’artificialisation des sols (hors grands projets)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441311">
                <a:tc row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 </a:t>
                      </a:r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 </a:t>
                      </a:r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 </a:t>
                      </a:r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3. </a:t>
                      </a:r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Transport Mobilité</a:t>
                      </a:r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 5</a:t>
                      </a:r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Encourager des véhicules moins émetteurs de GES et moins polluant </a:t>
                      </a:r>
                      <a:br>
                        <a:rPr lang="fr-FR" sz="14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</a:br>
                      <a:r>
                        <a:rPr lang="fr-FR" sz="14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(électriques et/ou gaz) </a:t>
                      </a:r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</a:t>
                      </a:r>
                      <a:r>
                        <a:rPr lang="fr-FR" sz="14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1 720 </a:t>
                      </a:r>
                      <a:r>
                        <a:rPr lang="fr-FR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 kTeqCO2/an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</a:t>
                      </a:r>
                      <a:r>
                        <a:rPr lang="fr-FR" sz="14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5 650 </a:t>
                      </a:r>
                      <a:r>
                        <a:rPr lang="fr-FR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Gwh/an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131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6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Proposer des conditions de déplacement soutenable : Améliorer les conditions de déplacement en transport (en transport en commun et sur le réseau routier)</a:t>
                      </a:r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-336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kTeqCO2/an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</a:t>
                      </a:r>
                      <a:r>
                        <a:rPr lang="fr-FR" sz="14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1 255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Gwh/an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982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7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 Favoriser les alternatives et compléments à la voiture individuelle </a:t>
                      </a:r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</a:t>
                      </a:r>
                      <a:r>
                        <a:rPr lang="fr-FR" sz="14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313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kTeqCO2/an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</a:t>
                      </a:r>
                      <a:r>
                        <a:rPr lang="fr-FR" sz="14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1 284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Gwh/an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2727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8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Augmenter la part modale du fluvial et du ferroviaire</a:t>
                      </a:r>
                      <a:br>
                        <a:rPr lang="fr-FR" sz="14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</a:br>
                      <a:r>
                        <a:rPr lang="fr-FR" sz="14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pour le transport de marchandises </a:t>
                      </a:r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</a:t>
                      </a:r>
                      <a:r>
                        <a:rPr lang="fr-FR" sz="14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298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kTeqCO2/an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</a:t>
                      </a:r>
                      <a:r>
                        <a:rPr lang="fr-FR" sz="14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1155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Gwh/an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982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9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Favoriser des formes de logistique urbaine et de desserte du dernier Km plus efficaces (OS3)</a:t>
                      </a:r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-416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kTeqCO2/an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</a:t>
                      </a:r>
                      <a:r>
                        <a:rPr lang="fr-FR" sz="14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1 681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Gwh/an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61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 </a:t>
                      </a:r>
                      <a:r>
                        <a:rPr lang="fr-FR" sz="1200" b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4</a:t>
                      </a:r>
                      <a:r>
                        <a:rPr lang="fr-FR" sz="12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. </a:t>
                      </a:r>
                      <a:endParaRPr lang="fr-FR" sz="1200" b="1" dirty="0" smtClean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Gadugi" panose="020B0502040204020203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Agriculture</a:t>
                      </a:r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10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Maintenir et restaurer les services systémiques rendus des sols </a:t>
                      </a:r>
                      <a:r>
                        <a:rPr lang="fr-FR" sz="14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 (</a:t>
                      </a:r>
                      <a:r>
                        <a:rPr lang="fr-FR" sz="14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dont « piège à carbone »); </a:t>
                      </a:r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</a:t>
                      </a:r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</a:t>
                      </a:r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13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5. Energies renouvelables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11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Développer l’autonomie énergétique des territoires et des entreprises </a:t>
                      </a:r>
                      <a:br>
                        <a:rPr lang="fr-FR" sz="14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</a:br>
                      <a:r>
                        <a:rPr lang="fr-FR" sz="14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(multiplier par 2 la part des énergies renouvelables d’ici 2030 ; de 17 à 36 TWh) </a:t>
                      </a:r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</a:t>
                      </a:r>
                      <a:r>
                        <a:rPr lang="fr-FR" sz="14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3 400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kTeqCO2/an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+ </a:t>
                      </a:r>
                      <a:r>
                        <a:rPr lang="fr-FR" sz="14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36 T</a:t>
                      </a:r>
                      <a:r>
                        <a:rPr lang="fr-FR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Wh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 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6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6. Adaptation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12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Adapter les territoires au changement climatique </a:t>
                      </a:r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6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7.     Air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13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Diminuer les émissions de </a:t>
                      </a:r>
                      <a:r>
                        <a:rPr lang="fr-FR" sz="1400" dirty="0" err="1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NOx</a:t>
                      </a:r>
                      <a:r>
                        <a:rPr lang="fr-FR" sz="14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 (- 172 kT) et de PM10 ( -10,5 kT) en 2030</a:t>
                      </a:r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6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7.    GES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14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Diminuer de 30 % les émissions de GES (- 18 134 </a:t>
                      </a:r>
                      <a:r>
                        <a:rPr lang="fr-FR" sz="12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kTeqCO2/an</a:t>
                      </a:r>
                      <a:r>
                        <a:rPr lang="fr-FR" sz="14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 avant 2030)  </a:t>
                      </a:r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</a:t>
                      </a:r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75147">
                <a:tc gridSpan="3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800" b="1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TOTAL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 </a:t>
                      </a:r>
                      <a:r>
                        <a:rPr lang="fr-FR" sz="14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18 134</a:t>
                      </a:r>
                      <a:r>
                        <a:rPr lang="fr-FR" sz="14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 </a:t>
                      </a:r>
                      <a:r>
                        <a:rPr lang="fr-FR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kTeqCO2/an</a:t>
                      </a:r>
                      <a:r>
                        <a:rPr lang="fr-FR" sz="12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 </a:t>
                      </a:r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fr-FR" sz="14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30%</a:t>
                      </a:r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 </a:t>
                      </a:r>
                      <a:r>
                        <a:rPr lang="fr-FR" sz="14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39 564</a:t>
                      </a:r>
                      <a:r>
                        <a:rPr lang="fr-FR" sz="14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 </a:t>
                      </a:r>
                      <a:r>
                        <a:rPr lang="fr-FR" sz="1200" dirty="0" err="1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Gwh</a:t>
                      </a:r>
                      <a:r>
                        <a:rPr lang="fr-FR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/an</a:t>
                      </a:r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- 19%</a:t>
                      </a:r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838200" y="1978983"/>
            <a:ext cx="11744459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267285" y="1082040"/>
            <a:ext cx="11687907" cy="5078313"/>
          </a:xfrm>
          <a:prstGeom prst="rect">
            <a:avLst/>
          </a:prstGeom>
          <a:solidFill>
            <a:srgbClr val="FBE4D5"/>
          </a:solidFill>
          <a:ln w="38100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/>
              <a:t/>
            </a:r>
            <a:br>
              <a:rPr lang="fr-FR" b="1" dirty="0"/>
            </a:br>
            <a:endParaRPr lang="fr-FR" b="1" dirty="0" smtClean="0"/>
          </a:p>
          <a:p>
            <a:endParaRPr lang="fr-FR" b="1" dirty="0"/>
          </a:p>
          <a:p>
            <a:endParaRPr lang="fr-FR" b="1" dirty="0" smtClean="0"/>
          </a:p>
          <a:p>
            <a:endParaRPr lang="fr-FR" b="1" dirty="0"/>
          </a:p>
          <a:p>
            <a:endParaRPr lang="fr-FR" dirty="0"/>
          </a:p>
          <a:p>
            <a:r>
              <a:rPr lang="fr-FR" dirty="0" smtClean="0"/>
              <a:t> </a:t>
            </a:r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5263662" y="3687033"/>
            <a:ext cx="5876776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/>
            <a:r>
              <a:rPr lang="fr-FR" b="1" u="sng" dirty="0"/>
              <a:t>Objectifs opérationnels </a:t>
            </a:r>
            <a:r>
              <a:rPr lang="fr-FR" sz="16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  <a:p>
            <a:pPr marL="285750" indent="-285750" fontAlgn="auto">
              <a:buFont typeface="Arial" panose="020B0604020202020204" pitchFamily="34" charset="0"/>
              <a:buChar char="•"/>
            </a:pPr>
            <a:r>
              <a:rPr lang="fr-FR" sz="1600" dirty="0" smtClean="0">
                <a:solidFill>
                  <a:schemeClr val="accent5">
                    <a:lumMod val="75000"/>
                  </a:schemeClr>
                </a:solidFill>
              </a:rPr>
              <a:t>Mettre </a:t>
            </a:r>
            <a:r>
              <a:rPr lang="fr-FR" sz="1600" dirty="0">
                <a:solidFill>
                  <a:schemeClr val="accent5">
                    <a:lumMod val="75000"/>
                  </a:schemeClr>
                </a:solidFill>
              </a:rPr>
              <a:t>en œuvre des meilleures technologies &amp; accompagner les ruptures technologiques : 20% des émissions </a:t>
            </a:r>
            <a:r>
              <a:rPr lang="fr-FR" sz="1600" dirty="0" smtClean="0">
                <a:solidFill>
                  <a:schemeClr val="accent5">
                    <a:lumMod val="75000"/>
                  </a:schemeClr>
                </a:solidFill>
              </a:rPr>
              <a:t>séquestrées </a:t>
            </a:r>
            <a:r>
              <a:rPr lang="fr-FR" sz="1600" dirty="0">
                <a:solidFill>
                  <a:schemeClr val="accent5">
                    <a:lumMod val="75000"/>
                  </a:schemeClr>
                </a:solidFill>
              </a:rPr>
              <a:t>pour 2050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smtClean="0">
                <a:solidFill>
                  <a:schemeClr val="accent5">
                    <a:lumMod val="75000"/>
                  </a:schemeClr>
                </a:solidFill>
              </a:rPr>
              <a:t>Développer </a:t>
            </a:r>
            <a:r>
              <a:rPr lang="fr-FR" sz="1600" dirty="0">
                <a:solidFill>
                  <a:schemeClr val="accent5">
                    <a:lumMod val="75000"/>
                  </a:schemeClr>
                </a:solidFill>
              </a:rPr>
              <a:t>l’économie circulaire : Valoriser 1 Mt d’acier en recyclage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smtClean="0">
                <a:solidFill>
                  <a:schemeClr val="accent5">
                    <a:lumMod val="75000"/>
                  </a:schemeClr>
                </a:solidFill>
              </a:rPr>
              <a:t>Accompagner </a:t>
            </a:r>
            <a:r>
              <a:rPr lang="fr-FR" sz="1600" dirty="0">
                <a:solidFill>
                  <a:schemeClr val="accent5">
                    <a:lumMod val="75000"/>
                  </a:schemeClr>
                </a:solidFill>
              </a:rPr>
              <a:t>l’écologie </a:t>
            </a:r>
            <a:r>
              <a:rPr lang="fr-FR" sz="1600" dirty="0" smtClean="0">
                <a:solidFill>
                  <a:schemeClr val="accent5">
                    <a:lumMod val="75000"/>
                  </a:schemeClr>
                </a:solidFill>
              </a:rPr>
              <a:t>industrielle </a:t>
            </a:r>
            <a:r>
              <a:rPr lang="fr-FR" sz="1600" dirty="0">
                <a:solidFill>
                  <a:schemeClr val="accent5">
                    <a:lumMod val="75000"/>
                  </a:schemeClr>
                </a:solidFill>
              </a:rPr>
              <a:t>par la récupération de chaleur et </a:t>
            </a:r>
            <a:r>
              <a:rPr lang="fr-FR" sz="1600" dirty="0" smtClean="0">
                <a:solidFill>
                  <a:schemeClr val="accent5">
                    <a:lumMod val="75000"/>
                  </a:schemeClr>
                </a:solidFill>
              </a:rPr>
              <a:t>l’énergie solaire </a:t>
            </a:r>
            <a:r>
              <a:rPr lang="fr-FR" sz="1600" dirty="0">
                <a:solidFill>
                  <a:schemeClr val="accent5">
                    <a:lumMod val="75000"/>
                  </a:schemeClr>
                </a:solidFill>
              </a:rPr>
              <a:t>(775 </a:t>
            </a:r>
            <a:r>
              <a:rPr lang="fr-FR" sz="1600" dirty="0" err="1">
                <a:solidFill>
                  <a:schemeClr val="accent5">
                    <a:lumMod val="75000"/>
                  </a:schemeClr>
                </a:solidFill>
              </a:rPr>
              <a:t>Gwh</a:t>
            </a:r>
            <a:r>
              <a:rPr lang="fr-FR" sz="1600" dirty="0">
                <a:solidFill>
                  <a:schemeClr val="accent5">
                    <a:lumMod val="75000"/>
                  </a:schemeClr>
                </a:solidFill>
              </a:rPr>
              <a:t>/an</a:t>
            </a:r>
            <a:r>
              <a:rPr lang="fr-FR" sz="1600" dirty="0" smtClean="0">
                <a:solidFill>
                  <a:schemeClr val="accent5">
                    <a:lumMod val="75000"/>
                  </a:schemeClr>
                </a:solidFill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smtClean="0">
                <a:solidFill>
                  <a:schemeClr val="accent5">
                    <a:lumMod val="75000"/>
                  </a:schemeClr>
                </a:solidFill>
              </a:rPr>
              <a:t>Relocaliser </a:t>
            </a:r>
            <a:r>
              <a:rPr lang="fr-FR" sz="1600" dirty="0">
                <a:solidFill>
                  <a:schemeClr val="accent5">
                    <a:lumMod val="75000"/>
                  </a:schemeClr>
                </a:solidFill>
              </a:rPr>
              <a:t>d'ici 2030 7% des apports alimentaires</a:t>
            </a:r>
          </a:p>
          <a:p>
            <a:endParaRPr lang="fr-FR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4" name="Flèche droite 13"/>
          <p:cNvSpPr/>
          <p:nvPr/>
        </p:nvSpPr>
        <p:spPr>
          <a:xfrm>
            <a:off x="3983501" y="4466523"/>
            <a:ext cx="1043354" cy="4689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/>
          <p:cNvSpPr txBox="1"/>
          <p:nvPr/>
        </p:nvSpPr>
        <p:spPr>
          <a:xfrm>
            <a:off x="532598" y="4091695"/>
            <a:ext cx="304187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/>
            <a:r>
              <a:rPr lang="fr-FR" b="1" u="sng" dirty="0"/>
              <a:t>Résultats attendus </a:t>
            </a:r>
            <a:r>
              <a:rPr lang="fr-FR" b="1" u="sng" dirty="0" smtClean="0"/>
              <a:t>(2030)</a:t>
            </a:r>
            <a:r>
              <a:rPr lang="fr-FR" u="sng" dirty="0" smtClean="0"/>
              <a:t/>
            </a:r>
            <a:br>
              <a:rPr lang="fr-FR" u="sng" dirty="0" smtClean="0"/>
            </a:br>
            <a:endParaRPr lang="fr-FR" dirty="0"/>
          </a:p>
          <a:p>
            <a:pPr lvl="0" fontAlgn="auto"/>
            <a:r>
              <a:rPr lang="fr-FR" sz="1600" b="1" dirty="0" smtClean="0">
                <a:solidFill>
                  <a:schemeClr val="accent1">
                    <a:lumMod val="50000"/>
                  </a:schemeClr>
                </a:solidFill>
              </a:rPr>
              <a:t>- </a:t>
            </a:r>
            <a:r>
              <a:rPr lang="fr-FR" sz="1600" dirty="0" smtClean="0">
                <a:solidFill>
                  <a:schemeClr val="accent1">
                    <a:lumMod val="50000"/>
                  </a:schemeClr>
                </a:solidFill>
              </a:rPr>
              <a:t>Réduire</a:t>
            </a:r>
            <a:r>
              <a:rPr lang="fr-FR" sz="16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r-FR" sz="1600" dirty="0">
                <a:solidFill>
                  <a:schemeClr val="accent1">
                    <a:lumMod val="50000"/>
                  </a:schemeClr>
                </a:solidFill>
              </a:rPr>
              <a:t>les émissions de GES </a:t>
            </a:r>
            <a:r>
              <a:rPr lang="fr-FR" sz="1600" dirty="0" smtClean="0">
                <a:solidFill>
                  <a:schemeClr val="accent1">
                    <a:lumMod val="50000"/>
                  </a:schemeClr>
                </a:solidFill>
              </a:rPr>
              <a:t>(- </a:t>
            </a:r>
            <a:r>
              <a:rPr lang="fr-FR" sz="1600" dirty="0">
                <a:solidFill>
                  <a:schemeClr val="accent1">
                    <a:lumMod val="50000"/>
                  </a:schemeClr>
                </a:solidFill>
              </a:rPr>
              <a:t>7162 </a:t>
            </a:r>
            <a:r>
              <a:rPr lang="fr-FR" sz="1600" dirty="0" smtClean="0">
                <a:solidFill>
                  <a:schemeClr val="accent1">
                    <a:lumMod val="50000"/>
                  </a:schemeClr>
                </a:solidFill>
              </a:rPr>
              <a:t>KteqCO2/an)</a:t>
            </a:r>
            <a:br>
              <a:rPr lang="fr-FR" sz="1600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fr-FR" sz="1600" dirty="0">
              <a:solidFill>
                <a:schemeClr val="accent1">
                  <a:lumMod val="50000"/>
                </a:schemeClr>
              </a:solidFill>
            </a:endParaRPr>
          </a:p>
          <a:p>
            <a:pPr lvl="0" fontAlgn="auto"/>
            <a:r>
              <a:rPr lang="fr-FR" sz="1600" b="1" dirty="0" smtClean="0">
                <a:solidFill>
                  <a:schemeClr val="accent1">
                    <a:lumMod val="50000"/>
                  </a:schemeClr>
                </a:solidFill>
              </a:rPr>
              <a:t>- </a:t>
            </a:r>
            <a:r>
              <a:rPr lang="fr-FR" sz="1600" dirty="0" smtClean="0">
                <a:solidFill>
                  <a:schemeClr val="accent1">
                    <a:lumMod val="50000"/>
                  </a:schemeClr>
                </a:solidFill>
              </a:rPr>
              <a:t>Réduire </a:t>
            </a:r>
            <a:r>
              <a:rPr lang="fr-FR" sz="1600" dirty="0">
                <a:solidFill>
                  <a:schemeClr val="accent1">
                    <a:lumMod val="50000"/>
                  </a:schemeClr>
                </a:solidFill>
              </a:rPr>
              <a:t>les consommations  </a:t>
            </a:r>
            <a:r>
              <a:rPr lang="fr-FR" sz="1600" dirty="0" smtClean="0">
                <a:solidFill>
                  <a:schemeClr val="accent1">
                    <a:lumMod val="50000"/>
                  </a:schemeClr>
                </a:solidFill>
              </a:rPr>
              <a:t>(- 14 </a:t>
            </a:r>
            <a:r>
              <a:rPr lang="fr-FR" sz="1600" dirty="0">
                <a:solidFill>
                  <a:schemeClr val="accent1">
                    <a:lumMod val="50000"/>
                  </a:schemeClr>
                </a:solidFill>
              </a:rPr>
              <a:t>476 </a:t>
            </a:r>
            <a:r>
              <a:rPr lang="fr-FR" sz="1600" dirty="0" err="1" smtClean="0">
                <a:solidFill>
                  <a:schemeClr val="accent1">
                    <a:lumMod val="50000"/>
                  </a:schemeClr>
                </a:solidFill>
              </a:rPr>
              <a:t>Gwh</a:t>
            </a:r>
            <a:r>
              <a:rPr lang="fr-FR" sz="1600" dirty="0" smtClean="0">
                <a:solidFill>
                  <a:schemeClr val="accent1">
                    <a:lumMod val="50000"/>
                  </a:schemeClr>
                </a:solidFill>
              </a:rPr>
              <a:t>/an)</a:t>
            </a:r>
            <a:endParaRPr lang="fr-FR" sz="16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fr-FR" dirty="0"/>
          </a:p>
        </p:txBody>
      </p:sp>
      <p:sp>
        <p:nvSpPr>
          <p:cNvPr id="19" name="ZoneTexte 18"/>
          <p:cNvSpPr txBox="1"/>
          <p:nvPr/>
        </p:nvSpPr>
        <p:spPr>
          <a:xfrm>
            <a:off x="362885" y="2060774"/>
            <a:ext cx="403464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chemeClr val="accent5">
                    <a:lumMod val="50000"/>
                  </a:schemeClr>
                </a:solidFill>
              </a:rPr>
              <a:t>-</a:t>
            </a:r>
            <a:r>
              <a:rPr lang="fr-FR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fr-FR" b="1" dirty="0">
                <a:solidFill>
                  <a:schemeClr val="accent5">
                    <a:lumMod val="50000"/>
                  </a:schemeClr>
                </a:solidFill>
              </a:rPr>
              <a:t>Améliorer les procédés par la diffusion </a:t>
            </a:r>
            <a:r>
              <a:rPr lang="fr-FR" b="1" dirty="0" smtClean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fr-FR" b="1" dirty="0">
                <a:solidFill>
                  <a:schemeClr val="accent5">
                    <a:lumMod val="50000"/>
                  </a:schemeClr>
                </a:solidFill>
              </a:rPr>
              <a:t>des meilleures technologies disponibles </a:t>
            </a:r>
            <a:br>
              <a:rPr lang="fr-FR" b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fr-FR" b="1" dirty="0">
                <a:solidFill>
                  <a:schemeClr val="accent5">
                    <a:lumMod val="50000"/>
                  </a:schemeClr>
                </a:solidFill>
              </a:rPr>
              <a:t>- Expérimenter les technologies de rupture </a:t>
            </a:r>
            <a:br>
              <a:rPr lang="fr-FR" b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fr-FR" b="1" dirty="0">
                <a:solidFill>
                  <a:schemeClr val="accent5">
                    <a:lumMod val="50000"/>
                  </a:schemeClr>
                </a:solidFill>
              </a:rPr>
              <a:t>- Développer l’économie circulaire </a:t>
            </a:r>
            <a:br>
              <a:rPr lang="fr-FR" b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fr-FR" b="1" dirty="0">
                <a:solidFill>
                  <a:schemeClr val="accent5">
                    <a:lumMod val="50000"/>
                  </a:schemeClr>
                </a:solidFill>
              </a:rPr>
              <a:t>   et l’écologie industrielle et </a:t>
            </a:r>
            <a:r>
              <a:rPr lang="fr-FR" b="1" dirty="0" smtClean="0">
                <a:solidFill>
                  <a:schemeClr val="accent5">
                    <a:lumMod val="50000"/>
                  </a:schemeClr>
                </a:solidFill>
              </a:rPr>
              <a:t>territoriale</a:t>
            </a:r>
            <a:endParaRPr lang="fr-FR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360218" y="1257845"/>
            <a:ext cx="439418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</a:rPr>
              <a:t>INDUSTRIE </a:t>
            </a:r>
            <a:r>
              <a:rPr lang="fr-FR" sz="2400" b="1" dirty="0" smtClean="0">
                <a:solidFill>
                  <a:srgbClr val="FF0000"/>
                </a:solidFill>
              </a:rPr>
              <a:t>&amp; MODE </a:t>
            </a:r>
            <a:r>
              <a:rPr lang="fr-FR" sz="2400" b="1" dirty="0">
                <a:solidFill>
                  <a:srgbClr val="FF0000"/>
                </a:solidFill>
              </a:rPr>
              <a:t>DE PRODUCTION </a:t>
            </a:r>
            <a:endParaRPr lang="fr-FR" sz="2000" b="1" dirty="0">
              <a:solidFill>
                <a:srgbClr val="FF0000"/>
              </a:solidFill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4473741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3750902"/>
              </p:ext>
            </p:extLst>
          </p:nvPr>
        </p:nvGraphicFramePr>
        <p:xfrm>
          <a:off x="-1" y="1"/>
          <a:ext cx="12192000" cy="6910880"/>
        </p:xfrm>
        <a:graphic>
          <a:graphicData uri="http://schemas.openxmlformats.org/drawingml/2006/table">
            <a:tbl>
              <a:tblPr firstRow="1" firstCol="1" bandRow="1"/>
              <a:tblGrid>
                <a:gridCol w="1045028"/>
                <a:gridCol w="509117"/>
                <a:gridCol w="8401225"/>
                <a:gridCol w="1081825"/>
                <a:gridCol w="1154805"/>
              </a:tblGrid>
              <a:tr h="4413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Thème</a:t>
                      </a:r>
                      <a:endParaRPr lang="fr-FR" sz="16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 err="1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Obj</a:t>
                      </a:r>
                      <a:r>
                        <a:rPr lang="fr-FR" sz="14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. N°</a:t>
                      </a:r>
                      <a:endParaRPr lang="fr-FR" sz="16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800" b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Les 14 </a:t>
                      </a:r>
                      <a:r>
                        <a:rPr lang="fr-FR" sz="28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objectifs stratégiques </a:t>
                      </a:r>
                      <a:r>
                        <a:rPr lang="fr-FR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(domaine Climat-Air-Energie) </a:t>
                      </a:r>
                      <a:endParaRPr lang="fr-FR" sz="12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GES</a:t>
                      </a:r>
                      <a:endParaRPr lang="fr-FR" sz="18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Energie</a:t>
                      </a:r>
                      <a:endParaRPr lang="fr-FR" sz="18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92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1. </a:t>
                      </a:r>
                      <a:r>
                        <a:rPr lang="fr-FR" sz="1200" b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 Industrie </a:t>
                      </a:r>
                      <a:r>
                        <a:rPr lang="fr-FR" sz="12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et mode de production</a:t>
                      </a:r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1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Améliorer les procédés</a:t>
                      </a:r>
                      <a:r>
                        <a:rPr lang="fr-FR" sz="14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 (meilleures technologies disponibles ; technologies de rupture ; économie circulaire ; l’écologie industrielle et territoriale</a:t>
                      </a:r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-7 162 </a:t>
                      </a:r>
                      <a:r>
                        <a:rPr lang="fr-FR" sz="12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kTeqCO2/an</a:t>
                      </a:r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- 14 476</a:t>
                      </a:r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 err="1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Gwh</a:t>
                      </a:r>
                      <a:r>
                        <a:rPr lang="fr-FR" sz="12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/an</a:t>
                      </a:r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09824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 </a:t>
                      </a:r>
                      <a:r>
                        <a:rPr lang="fr-FR" sz="12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2</a:t>
                      </a:r>
                      <a:r>
                        <a:rPr lang="fr-FR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. </a:t>
                      </a:r>
                      <a:r>
                        <a:rPr lang="fr-FR" sz="12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 Résidentiel</a:t>
                      </a:r>
                      <a:r>
                        <a:rPr lang="fr-FR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, tertiaire, Aménagement foncier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2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Réhabiliter thermiquement le bâti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</a:t>
                      </a: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3 000 </a:t>
                      </a:r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kTeqCO2/an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</a:t>
                      </a: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10 600 </a:t>
                      </a:r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Gwh/an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</a:tr>
              <a:tr h="220656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3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Privilégier le renouvellement urbain à l’extension urbaine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-354 </a:t>
                      </a:r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kTeqCO2/an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-1 395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Gwh/an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</a:tr>
              <a:tr h="31080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4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Réduire le rythme d’artificialisation des sols (hors grands projets)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441311">
                <a:tc row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 </a:t>
                      </a:r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 </a:t>
                      </a:r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 </a:t>
                      </a:r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3. </a:t>
                      </a:r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Transport Mobilité</a:t>
                      </a:r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 5</a:t>
                      </a:r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Encourager des véhicules moins émetteurs de GES et moins polluant </a:t>
                      </a:r>
                      <a:br>
                        <a:rPr lang="fr-FR" sz="14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</a:br>
                      <a:r>
                        <a:rPr lang="fr-FR" sz="14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(électriques et/ou gaz) </a:t>
                      </a:r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</a:t>
                      </a:r>
                      <a:r>
                        <a:rPr lang="fr-FR" sz="14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1 720 </a:t>
                      </a:r>
                      <a:r>
                        <a:rPr lang="fr-FR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 kTeqCO2/an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</a:t>
                      </a:r>
                      <a:r>
                        <a:rPr lang="fr-FR" sz="14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5 650 </a:t>
                      </a:r>
                      <a:r>
                        <a:rPr lang="fr-FR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Gwh/an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131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6</a:t>
                      </a:r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Proposer des conditions de déplacement soutenable : Améliorer les conditions de déplacement en transport (en transport en commun et sur le réseau routier)</a:t>
                      </a:r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-336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kTeqCO2/an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</a:t>
                      </a:r>
                      <a:r>
                        <a:rPr lang="fr-FR" sz="14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1 255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Gwh/an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982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7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 Favoriser les alternatives et compléments à la voiture individuelle </a:t>
                      </a:r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</a:t>
                      </a:r>
                      <a:r>
                        <a:rPr lang="fr-FR" sz="14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313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kTeqCO2/an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</a:t>
                      </a:r>
                      <a:r>
                        <a:rPr lang="fr-FR" sz="14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1 284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Gwh/an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2727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8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Augmenter la part modale du fluvial et du ferroviaire</a:t>
                      </a:r>
                      <a:br>
                        <a:rPr lang="fr-FR" sz="14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</a:br>
                      <a:r>
                        <a:rPr lang="fr-FR" sz="14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pour le transport de marchandises </a:t>
                      </a:r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</a:t>
                      </a:r>
                      <a:r>
                        <a:rPr lang="fr-FR" sz="14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298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kTeqCO2/an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</a:t>
                      </a:r>
                      <a:r>
                        <a:rPr lang="fr-FR" sz="14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1155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Gwh/an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982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9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Favoriser des formes de logistique urbaine et de desserte du dernier Km plus efficaces (OS3)</a:t>
                      </a:r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-416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kTeqCO2/an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</a:t>
                      </a:r>
                      <a:r>
                        <a:rPr lang="fr-FR" sz="14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1 681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Gwh/an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61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 </a:t>
                      </a:r>
                      <a:r>
                        <a:rPr lang="fr-FR" sz="1200" b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4</a:t>
                      </a:r>
                      <a:r>
                        <a:rPr lang="fr-FR" sz="12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. </a:t>
                      </a:r>
                      <a:endParaRPr lang="fr-FR" sz="1200" b="1" dirty="0" smtClean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Gadugi" panose="020B0502040204020203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Agriculture</a:t>
                      </a:r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10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Maintenir et restaurer les services systémiques rendus des sols </a:t>
                      </a:r>
                      <a:r>
                        <a:rPr lang="fr-FR" sz="14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 (</a:t>
                      </a:r>
                      <a:r>
                        <a:rPr lang="fr-FR" sz="14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dont « piège à carbone »); </a:t>
                      </a:r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</a:t>
                      </a:r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</a:t>
                      </a:r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13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5. Energies renouvelables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11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Développer l’autonomie énergétique des territoires et des entreprises </a:t>
                      </a:r>
                      <a:br>
                        <a:rPr lang="fr-FR" sz="14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</a:br>
                      <a:r>
                        <a:rPr lang="fr-FR" sz="14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(multiplier par 2 la part des énergies renouvelables d’ici 2030 ; de 17 à 36 TWh) </a:t>
                      </a:r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</a:t>
                      </a:r>
                      <a:r>
                        <a:rPr lang="fr-FR" sz="14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3 400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kTeqCO2/an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+ </a:t>
                      </a:r>
                      <a:r>
                        <a:rPr lang="fr-FR" sz="14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36 T</a:t>
                      </a:r>
                      <a:r>
                        <a:rPr lang="fr-FR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Wh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 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6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6. Adaptation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12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Adapter les territoires au changement climatique </a:t>
                      </a:r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6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7.     Air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13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Diminuer les émissions de </a:t>
                      </a:r>
                      <a:r>
                        <a:rPr lang="fr-FR" sz="1400" dirty="0" err="1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NOx</a:t>
                      </a:r>
                      <a:r>
                        <a:rPr lang="fr-FR" sz="14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 (- 172 kT) et de PM10 ( -10,5 kT) en 2030</a:t>
                      </a:r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6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7.    GES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14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Diminuer de 30 % les émissions de GES (- 18 134 </a:t>
                      </a:r>
                      <a:r>
                        <a:rPr lang="fr-FR" sz="12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kTeqCO2/an</a:t>
                      </a:r>
                      <a:r>
                        <a:rPr lang="fr-FR" sz="14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 avant 2030)  </a:t>
                      </a:r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</a:t>
                      </a:r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75147">
                <a:tc gridSpan="3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8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TOTAL</a:t>
                      </a:r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 </a:t>
                      </a:r>
                      <a:r>
                        <a:rPr lang="fr-FR" sz="14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18 134</a:t>
                      </a:r>
                      <a:r>
                        <a:rPr lang="fr-FR" sz="14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 </a:t>
                      </a:r>
                      <a:r>
                        <a:rPr lang="fr-FR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kTeqCO2/an</a:t>
                      </a:r>
                      <a:r>
                        <a:rPr lang="fr-FR" sz="12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 </a:t>
                      </a:r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fr-FR" sz="14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30%</a:t>
                      </a:r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 </a:t>
                      </a:r>
                      <a:r>
                        <a:rPr lang="fr-FR" sz="14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39 564</a:t>
                      </a:r>
                      <a:r>
                        <a:rPr lang="fr-FR" sz="14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 </a:t>
                      </a:r>
                      <a:r>
                        <a:rPr lang="fr-FR" sz="1200" dirty="0" err="1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Gwh</a:t>
                      </a:r>
                      <a:r>
                        <a:rPr lang="fr-FR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/an</a:t>
                      </a:r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- 19%</a:t>
                      </a:r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706880" y="301508"/>
            <a:ext cx="10261349" cy="6266932"/>
          </a:xfrm>
          <a:prstGeom prst="rect">
            <a:avLst/>
          </a:prstGeom>
          <a:solidFill>
            <a:srgbClr val="DEEAF6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838200" y="1978983"/>
            <a:ext cx="11744459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Imag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598" y="1442082"/>
            <a:ext cx="3464749" cy="4226883"/>
          </a:xfrm>
          <a:prstGeom prst="rect">
            <a:avLst/>
          </a:prstGeom>
          <a:noFill/>
        </p:spPr>
      </p:pic>
      <p:pic>
        <p:nvPicPr>
          <p:cNvPr id="8" name="Image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6242" y="1443540"/>
            <a:ext cx="3460354" cy="421775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768793" y="3937458"/>
            <a:ext cx="3464749" cy="1133630"/>
          </a:xfrm>
          <a:prstGeom prst="rect">
            <a:avLst/>
          </a:prstGeom>
          <a:solidFill>
            <a:srgbClr val="E2EFD9">
              <a:alpha val="8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8306242" y="4227017"/>
            <a:ext cx="3464749" cy="839597"/>
          </a:xfrm>
          <a:prstGeom prst="rect">
            <a:avLst/>
          </a:prstGeom>
          <a:solidFill>
            <a:srgbClr val="E2EFD9">
              <a:alpha val="8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4817163" y="1433341"/>
            <a:ext cx="3464749" cy="1882043"/>
          </a:xfrm>
          <a:prstGeom prst="rect">
            <a:avLst/>
          </a:prstGeom>
          <a:solidFill>
            <a:srgbClr val="E2EFD9">
              <a:alpha val="8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8281912" y="1476648"/>
            <a:ext cx="3464749" cy="1851210"/>
          </a:xfrm>
          <a:prstGeom prst="rect">
            <a:avLst/>
          </a:prstGeom>
          <a:solidFill>
            <a:srgbClr val="E2EFD9">
              <a:alpha val="8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5987606" y="5702073"/>
            <a:ext cx="53617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GES                  ENERGIE</a:t>
            </a:r>
            <a:endParaRPr lang="fr-FR" sz="4000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1842654" y="369219"/>
            <a:ext cx="41449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Gadugi" panose="020B0502040204020203" pitchFamily="34" charset="0"/>
              </a:rPr>
              <a:t>RÉSIDENTIEL, TERTIAIRE </a:t>
            </a:r>
            <a:endParaRPr lang="fr-FR" sz="28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33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au 5"/>
          <p:cNvGraphicFramePr>
            <a:graphicFrameLocks noGrp="1"/>
          </p:cNvGraphicFramePr>
          <p:nvPr>
            <p:extLst/>
          </p:nvPr>
        </p:nvGraphicFramePr>
        <p:xfrm>
          <a:off x="-1" y="1"/>
          <a:ext cx="12192000" cy="6910880"/>
        </p:xfrm>
        <a:graphic>
          <a:graphicData uri="http://schemas.openxmlformats.org/drawingml/2006/table">
            <a:tbl>
              <a:tblPr firstRow="1" firstCol="1" bandRow="1"/>
              <a:tblGrid>
                <a:gridCol w="1045028"/>
                <a:gridCol w="509117"/>
                <a:gridCol w="8401225"/>
                <a:gridCol w="1081825"/>
                <a:gridCol w="1154805"/>
              </a:tblGrid>
              <a:tr h="4413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Thème</a:t>
                      </a:r>
                      <a:endParaRPr lang="fr-FR" sz="16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 err="1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Obj</a:t>
                      </a:r>
                      <a:r>
                        <a:rPr lang="fr-FR" sz="14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. N°</a:t>
                      </a:r>
                      <a:endParaRPr lang="fr-FR" sz="16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800" b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Les 14 </a:t>
                      </a:r>
                      <a:r>
                        <a:rPr lang="fr-FR" sz="28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objectifs stratégiques </a:t>
                      </a:r>
                      <a:r>
                        <a:rPr lang="fr-FR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(domaine Climat-Air-Energie) </a:t>
                      </a:r>
                      <a:endParaRPr lang="fr-FR" sz="12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GES</a:t>
                      </a:r>
                      <a:endParaRPr lang="fr-FR" sz="18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Energie</a:t>
                      </a:r>
                      <a:endParaRPr lang="fr-FR" sz="18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92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1. </a:t>
                      </a:r>
                      <a:r>
                        <a:rPr lang="fr-FR" sz="1200" b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 Industrie </a:t>
                      </a:r>
                      <a:r>
                        <a:rPr lang="fr-FR" sz="12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et mode de production</a:t>
                      </a:r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1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Améliorer les procédés</a:t>
                      </a:r>
                      <a:r>
                        <a:rPr lang="fr-FR" sz="14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 (meilleures technologies disponibles ; technologies de rupture ; économie circulaire ; l’écologie industrielle et territoriale</a:t>
                      </a:r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-7 162 </a:t>
                      </a:r>
                      <a:r>
                        <a:rPr lang="fr-FR" sz="12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kTeqCO2/an</a:t>
                      </a:r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- 14 476</a:t>
                      </a:r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 err="1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Gwh</a:t>
                      </a:r>
                      <a:r>
                        <a:rPr lang="fr-FR" sz="12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/an</a:t>
                      </a:r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09824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 </a:t>
                      </a:r>
                      <a:r>
                        <a:rPr lang="fr-FR" sz="12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2</a:t>
                      </a:r>
                      <a:r>
                        <a:rPr lang="fr-FR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. </a:t>
                      </a:r>
                      <a:r>
                        <a:rPr lang="fr-FR" sz="12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 Résidentiel</a:t>
                      </a:r>
                      <a:r>
                        <a:rPr lang="fr-FR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, tertiaire, Aménagement foncier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2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Réhabiliter thermiquement le bâti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</a:t>
                      </a: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3 000 </a:t>
                      </a:r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kTeqCO2/an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</a:t>
                      </a: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10 600 </a:t>
                      </a:r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Gwh/an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</a:tr>
              <a:tr h="220656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3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Privilégier le renouvellement urbain à l’extension urbaine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-354 </a:t>
                      </a:r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kTeqCO2/an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-1 395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Gwh/an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</a:tr>
              <a:tr h="31080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4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Réduire le rythme d’artificialisation des sols (hors grands projets)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441311">
                <a:tc row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 </a:t>
                      </a:r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 </a:t>
                      </a:r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 </a:t>
                      </a:r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3. </a:t>
                      </a:r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Transport Mobilité</a:t>
                      </a:r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 5</a:t>
                      </a:r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Encourager des véhicules moins émetteurs de GES et moins polluant </a:t>
                      </a:r>
                      <a:br>
                        <a:rPr lang="fr-FR" sz="14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</a:br>
                      <a:r>
                        <a:rPr lang="fr-FR" sz="14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(électriques et/ou gaz) </a:t>
                      </a:r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</a:t>
                      </a:r>
                      <a:r>
                        <a:rPr lang="fr-FR" sz="14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1 720 </a:t>
                      </a:r>
                      <a:r>
                        <a:rPr lang="fr-FR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 kTeqCO2/an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</a:t>
                      </a:r>
                      <a:r>
                        <a:rPr lang="fr-FR" sz="14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5 650 </a:t>
                      </a:r>
                      <a:r>
                        <a:rPr lang="fr-FR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Gwh/an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131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6</a:t>
                      </a:r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Proposer des conditions de déplacement soutenable : Améliorer les conditions de déplacement en transport (en transport en commun et sur le réseau routier)</a:t>
                      </a:r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-336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kTeqCO2/an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</a:t>
                      </a:r>
                      <a:r>
                        <a:rPr lang="fr-FR" sz="14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1 255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Gwh/an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982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7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 Favoriser les alternatives et compléments à la voiture individuelle </a:t>
                      </a:r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</a:t>
                      </a:r>
                      <a:r>
                        <a:rPr lang="fr-FR" sz="14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313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kTeqCO2/an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</a:t>
                      </a:r>
                      <a:r>
                        <a:rPr lang="fr-FR" sz="14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1 284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Gwh/an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2727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8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Augmenter la part modale du fluvial et du ferroviaire</a:t>
                      </a:r>
                      <a:br>
                        <a:rPr lang="fr-FR" sz="14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</a:br>
                      <a:r>
                        <a:rPr lang="fr-FR" sz="14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pour le transport de marchandises </a:t>
                      </a:r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</a:t>
                      </a:r>
                      <a:r>
                        <a:rPr lang="fr-FR" sz="14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298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kTeqCO2/an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</a:t>
                      </a:r>
                      <a:r>
                        <a:rPr lang="fr-FR" sz="14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1155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Gwh/an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982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9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Favoriser des formes de logistique urbaine et de desserte du dernier Km plus efficaces (OS3)</a:t>
                      </a:r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-416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kTeqCO2/an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</a:t>
                      </a:r>
                      <a:r>
                        <a:rPr lang="fr-FR" sz="14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1 681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Gwh/an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61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 </a:t>
                      </a:r>
                      <a:r>
                        <a:rPr lang="fr-FR" sz="1200" b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4</a:t>
                      </a:r>
                      <a:r>
                        <a:rPr lang="fr-FR" sz="12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. </a:t>
                      </a:r>
                      <a:endParaRPr lang="fr-FR" sz="1200" b="1" dirty="0" smtClean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Gadugi" panose="020B0502040204020203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Agriculture</a:t>
                      </a:r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10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Maintenir et restaurer les services systémiques rendus des sols </a:t>
                      </a:r>
                      <a:r>
                        <a:rPr lang="fr-FR" sz="14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 (</a:t>
                      </a:r>
                      <a:r>
                        <a:rPr lang="fr-FR" sz="14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dont « piège à carbone »); </a:t>
                      </a:r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</a:t>
                      </a:r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</a:t>
                      </a:r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13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5. Energies renouvelables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11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Développer l’autonomie énergétique des territoires et des entreprises </a:t>
                      </a:r>
                      <a:br>
                        <a:rPr lang="fr-FR" sz="14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</a:br>
                      <a:r>
                        <a:rPr lang="fr-FR" sz="14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(multiplier par 2 la part des énergies renouvelables d’ici 2030 ; de 17 à 36 TWh) </a:t>
                      </a:r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</a:t>
                      </a:r>
                      <a:r>
                        <a:rPr lang="fr-FR" sz="14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3 400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kTeqCO2/an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+ </a:t>
                      </a:r>
                      <a:r>
                        <a:rPr lang="fr-FR" sz="14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36 T</a:t>
                      </a:r>
                      <a:r>
                        <a:rPr lang="fr-FR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Wh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 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6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6. Adaptation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12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Adapter les territoires au changement climatique </a:t>
                      </a:r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6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7.     Air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13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Diminuer les émissions de </a:t>
                      </a:r>
                      <a:r>
                        <a:rPr lang="fr-FR" sz="1400" dirty="0" err="1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NOx</a:t>
                      </a:r>
                      <a:r>
                        <a:rPr lang="fr-FR" sz="14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 (- 172 kT) et de PM10 ( -10,5 kT) en 2030</a:t>
                      </a:r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6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7.    GES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14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Diminuer de 30 % les émissions de GES (- 18 134 </a:t>
                      </a:r>
                      <a:r>
                        <a:rPr lang="fr-FR" sz="12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kTeqCO2/an</a:t>
                      </a:r>
                      <a:r>
                        <a:rPr lang="fr-FR" sz="14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 avant 2030)  </a:t>
                      </a:r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</a:t>
                      </a:r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75147">
                <a:tc gridSpan="3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8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TOTAL</a:t>
                      </a:r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 </a:t>
                      </a:r>
                      <a:r>
                        <a:rPr lang="fr-FR" sz="14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18 134</a:t>
                      </a:r>
                      <a:r>
                        <a:rPr lang="fr-FR" sz="14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 </a:t>
                      </a:r>
                      <a:r>
                        <a:rPr lang="fr-FR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kTeqCO2/an</a:t>
                      </a:r>
                      <a:r>
                        <a:rPr lang="fr-FR" sz="12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 </a:t>
                      </a:r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fr-FR" sz="14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30%</a:t>
                      </a:r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 </a:t>
                      </a:r>
                      <a:r>
                        <a:rPr lang="fr-FR" sz="14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39 564</a:t>
                      </a:r>
                      <a:r>
                        <a:rPr lang="fr-FR" sz="14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 </a:t>
                      </a:r>
                      <a:r>
                        <a:rPr lang="fr-FR" sz="1200" dirty="0" err="1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Gwh</a:t>
                      </a:r>
                      <a:r>
                        <a:rPr lang="fr-FR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/an</a:t>
                      </a:r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- 19%</a:t>
                      </a:r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579754" y="207724"/>
            <a:ext cx="10261349" cy="6266932"/>
          </a:xfrm>
          <a:prstGeom prst="rect">
            <a:avLst/>
          </a:prstGeom>
          <a:solidFill>
            <a:srgbClr val="DEEAF6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t">
              <a:lnSpc>
                <a:spcPct val="107000"/>
              </a:lnSpc>
            </a:pPr>
            <a:endParaRPr lang="fr-FR" sz="2400" b="0" i="0" u="none" strike="noStrike" dirty="0"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838200" y="1978983"/>
            <a:ext cx="11744459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1803853" y="2677376"/>
            <a:ext cx="3361593" cy="2199833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fontAlgn="t">
              <a:lnSpc>
                <a:spcPct val="107000"/>
              </a:lnSpc>
            </a:pPr>
            <a:r>
              <a:rPr lang="fr-FR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Gadugi" panose="020B0502040204020203" pitchFamily="34" charset="0"/>
              </a:rPr>
              <a:t>Privilégier </a:t>
            </a:r>
            <a:r>
              <a:rPr lang="fr-FR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Gadugi" panose="020B0502040204020203" pitchFamily="34" charset="0"/>
              </a:rPr>
              <a:t>le renouvellement urbain à l’extension </a:t>
            </a:r>
            <a:r>
              <a:rPr lang="fr-FR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Gadugi" panose="020B0502040204020203" pitchFamily="34" charset="0"/>
              </a:rPr>
              <a:t>urbaine</a:t>
            </a:r>
          </a:p>
          <a:p>
            <a:pPr fontAlgn="t">
              <a:lnSpc>
                <a:spcPct val="107000"/>
              </a:lnSpc>
            </a:pPr>
            <a:endParaRPr lang="fr-FR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Gadugi" panose="020B0502040204020203" pitchFamily="34" charset="0"/>
            </a:endParaRPr>
          </a:p>
          <a:p>
            <a:pPr fontAlgn="t">
              <a:lnSpc>
                <a:spcPct val="107000"/>
              </a:lnSpc>
            </a:pPr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Résultats attendus (2030)</a:t>
            </a:r>
            <a:endParaRPr lang="fr-FR" dirty="0">
              <a:solidFill>
                <a:schemeClr val="accent5">
                  <a:lumMod val="75000"/>
                </a:schemeClr>
              </a:solidFill>
            </a:endParaRPr>
          </a:p>
          <a:p>
            <a:pPr fontAlgn="t">
              <a:lnSpc>
                <a:spcPct val="107000"/>
              </a:lnSpc>
            </a:pPr>
            <a:r>
              <a:rPr lang="fr-FR" sz="1400" dirty="0">
                <a:solidFill>
                  <a:schemeClr val="accent5">
                    <a:lumMod val="75000"/>
                  </a:schemeClr>
                </a:solidFill>
              </a:rPr>
              <a:t>réduire les émissions de GES </a:t>
            </a:r>
            <a:endParaRPr lang="fr-FR" sz="14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fontAlgn="t">
              <a:lnSpc>
                <a:spcPct val="107000"/>
              </a:lnSpc>
            </a:pPr>
            <a:r>
              <a:rPr lang="fr-FR" sz="14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Gadugi" panose="020B0502040204020203" pitchFamily="34" charset="0"/>
              </a:rPr>
              <a:t>- </a:t>
            </a:r>
            <a:r>
              <a:rPr lang="fr-FR" sz="14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Gadugi" panose="020B0502040204020203" pitchFamily="34" charset="0"/>
              </a:rPr>
              <a:t>354 kTeqCO2/an</a:t>
            </a:r>
          </a:p>
          <a:p>
            <a:pPr fontAlgn="t">
              <a:lnSpc>
                <a:spcPct val="107000"/>
              </a:lnSpc>
            </a:pPr>
            <a:r>
              <a:rPr lang="fr-FR" sz="1400" dirty="0">
                <a:solidFill>
                  <a:schemeClr val="accent5">
                    <a:lumMod val="75000"/>
                  </a:schemeClr>
                </a:solidFill>
              </a:rPr>
              <a:t>réduire les consommation d’énergie </a:t>
            </a:r>
          </a:p>
          <a:p>
            <a:pPr fontAlgn="t">
              <a:lnSpc>
                <a:spcPct val="107000"/>
              </a:lnSpc>
            </a:pPr>
            <a:r>
              <a:rPr lang="fr-FR" sz="14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Gadugi" panose="020B0502040204020203" pitchFamily="34" charset="0"/>
              </a:rPr>
              <a:t>- </a:t>
            </a:r>
            <a:r>
              <a:rPr lang="fr-FR" sz="14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Gadugi" panose="020B0502040204020203" pitchFamily="34" charset="0"/>
              </a:rPr>
              <a:t>1 395 </a:t>
            </a:r>
            <a:r>
              <a:rPr lang="fr-FR" sz="1400" dirty="0" err="1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Gadugi" panose="020B0502040204020203" pitchFamily="34" charset="0"/>
              </a:rPr>
              <a:t>Gwh</a:t>
            </a:r>
            <a:r>
              <a:rPr lang="fr-FR" sz="14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Gadugi" panose="020B0502040204020203" pitchFamily="34" charset="0"/>
              </a:rPr>
              <a:t>/an</a:t>
            </a:r>
            <a:endParaRPr lang="fr-FR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803854" y="308174"/>
            <a:ext cx="3361592" cy="2265685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fontAlgn="t">
              <a:lnSpc>
                <a:spcPct val="107000"/>
              </a:lnSpc>
            </a:pPr>
            <a:r>
              <a:rPr lang="fr-FR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Gadugi" panose="020B0502040204020203" pitchFamily="34" charset="0"/>
              </a:rPr>
              <a:t>Réhabiliter thermiquement le bâti</a:t>
            </a:r>
          </a:p>
          <a:p>
            <a:pPr fontAlgn="t">
              <a:lnSpc>
                <a:spcPct val="107000"/>
              </a:lnSpc>
            </a:pPr>
            <a:endParaRPr lang="fr-FR" b="1" dirty="0" smtClean="0"/>
          </a:p>
          <a:p>
            <a:pPr fontAlgn="t">
              <a:lnSpc>
                <a:spcPct val="107000"/>
              </a:lnSpc>
            </a:pPr>
            <a:r>
              <a:rPr lang="fr-FR" b="1" dirty="0" smtClean="0">
                <a:solidFill>
                  <a:schemeClr val="accent5">
                    <a:lumMod val="75000"/>
                  </a:schemeClr>
                </a:solidFill>
              </a:rPr>
              <a:t>Résultats </a:t>
            </a:r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attendus (2030)</a:t>
            </a:r>
            <a:endParaRPr lang="fr-FR" dirty="0">
              <a:solidFill>
                <a:schemeClr val="accent5">
                  <a:lumMod val="75000"/>
                </a:schemeClr>
              </a:solidFill>
            </a:endParaRPr>
          </a:p>
          <a:p>
            <a:pPr fontAlgn="t">
              <a:lnSpc>
                <a:spcPct val="107000"/>
              </a:lnSpc>
            </a:pPr>
            <a:r>
              <a:rPr lang="fr-FR" sz="1400" dirty="0">
                <a:solidFill>
                  <a:schemeClr val="accent5">
                    <a:lumMod val="75000"/>
                  </a:schemeClr>
                </a:solidFill>
              </a:rPr>
              <a:t>réduire les émissions de GES </a:t>
            </a:r>
            <a:endParaRPr lang="fr-FR" sz="14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fontAlgn="t">
              <a:lnSpc>
                <a:spcPct val="107000"/>
              </a:lnSpc>
            </a:pPr>
            <a:r>
              <a:rPr lang="fr-FR" sz="14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Gadugi" panose="020B0502040204020203" pitchFamily="34" charset="0"/>
              </a:rPr>
              <a:t>-   3 </a:t>
            </a:r>
            <a:r>
              <a:rPr lang="fr-FR" sz="14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Gadugi" panose="020B0502040204020203" pitchFamily="34" charset="0"/>
              </a:rPr>
              <a:t>000 </a:t>
            </a:r>
            <a:r>
              <a:rPr lang="fr-FR" sz="14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Gadugi" panose="020B0502040204020203" pitchFamily="34" charset="0"/>
              </a:rPr>
              <a:t>kTeqCO2/an</a:t>
            </a:r>
          </a:p>
          <a:p>
            <a:pPr fontAlgn="t">
              <a:lnSpc>
                <a:spcPct val="107000"/>
              </a:lnSpc>
            </a:pPr>
            <a:r>
              <a:rPr lang="fr-FR" sz="1400" dirty="0">
                <a:solidFill>
                  <a:schemeClr val="accent5">
                    <a:lumMod val="75000"/>
                  </a:schemeClr>
                </a:solidFill>
              </a:rPr>
              <a:t>réduire les </a:t>
            </a:r>
            <a:r>
              <a:rPr lang="fr-FR" sz="1400" dirty="0" smtClean="0">
                <a:solidFill>
                  <a:schemeClr val="accent5">
                    <a:lumMod val="75000"/>
                  </a:schemeClr>
                </a:solidFill>
              </a:rPr>
              <a:t>consommations d’énergie </a:t>
            </a:r>
            <a:endParaRPr lang="fr-FR" sz="1400" dirty="0">
              <a:solidFill>
                <a:schemeClr val="accent5">
                  <a:lumMod val="75000"/>
                </a:schemeClr>
              </a:solidFill>
            </a:endParaRPr>
          </a:p>
          <a:p>
            <a:pPr fontAlgn="t">
              <a:lnSpc>
                <a:spcPct val="107000"/>
              </a:lnSpc>
            </a:pPr>
            <a:r>
              <a:rPr lang="fr-FR" sz="14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Gadugi" panose="020B0502040204020203" pitchFamily="34" charset="0"/>
              </a:rPr>
              <a:t>- 10 </a:t>
            </a:r>
            <a:r>
              <a:rPr lang="fr-FR" sz="14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Gadugi" panose="020B0502040204020203" pitchFamily="34" charset="0"/>
              </a:rPr>
              <a:t>600 </a:t>
            </a:r>
            <a:r>
              <a:rPr lang="fr-FR" sz="1400" dirty="0" err="1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Gadugi" panose="020B0502040204020203" pitchFamily="34" charset="0"/>
              </a:rPr>
              <a:t>Gwh</a:t>
            </a:r>
            <a:r>
              <a:rPr lang="fr-FR" sz="14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Gadugi" panose="020B0502040204020203" pitchFamily="34" charset="0"/>
              </a:rPr>
              <a:t>/an</a:t>
            </a:r>
            <a:r>
              <a:rPr lang="fr-FR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Gadugi" panose="020B0502040204020203" pitchFamily="34" charset="0"/>
              </a:rPr>
              <a:t> </a:t>
            </a:r>
            <a:endParaRPr lang="fr-FR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803853" y="5001241"/>
            <a:ext cx="3361593" cy="861774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Gadugi" panose="020B0502040204020203" pitchFamily="34" charset="0"/>
              </a:rPr>
              <a:t>+ Réduire le rythme </a:t>
            </a:r>
            <a:r>
              <a:rPr lang="fr-FR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Gadugi" panose="020B0502040204020203" pitchFamily="34" charset="0"/>
              </a:rPr>
              <a:t/>
            </a:r>
            <a:br>
              <a:rPr lang="fr-FR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Gadugi" panose="020B0502040204020203" pitchFamily="34" charset="0"/>
              </a:rPr>
            </a:br>
            <a:r>
              <a:rPr lang="fr-FR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Gadugi" panose="020B0502040204020203" pitchFamily="34" charset="0"/>
              </a:rPr>
              <a:t>d’artificialisation </a:t>
            </a:r>
            <a:r>
              <a:rPr lang="fr-FR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Gadugi" panose="020B0502040204020203" pitchFamily="34" charset="0"/>
              </a:rPr>
              <a:t>des sols </a:t>
            </a:r>
            <a:r>
              <a:rPr lang="fr-FR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Gadugi" panose="020B0502040204020203" pitchFamily="34" charset="0"/>
              </a:rPr>
              <a:t> </a:t>
            </a:r>
          </a:p>
          <a:p>
            <a:r>
              <a:rPr lang="fr-FR" sz="14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Gadugi" panose="020B0502040204020203" pitchFamily="34" charset="0"/>
              </a:rPr>
              <a:t>(</a:t>
            </a:r>
            <a:r>
              <a:rPr lang="fr-FR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Gadugi" panose="020B0502040204020203" pitchFamily="34" charset="0"/>
              </a:rPr>
              <a:t>hors grands projets</a:t>
            </a:r>
            <a:r>
              <a:rPr lang="fr-FR" sz="14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Gadugi" panose="020B0502040204020203" pitchFamily="34" charset="0"/>
              </a:rPr>
              <a:t>)</a:t>
            </a:r>
            <a:endParaRPr lang="fr-FR" sz="1400" dirty="0"/>
          </a:p>
        </p:txBody>
      </p:sp>
      <p:sp>
        <p:nvSpPr>
          <p:cNvPr id="8" name="ZoneTexte 7"/>
          <p:cNvSpPr txBox="1"/>
          <p:nvPr/>
        </p:nvSpPr>
        <p:spPr>
          <a:xfrm>
            <a:off x="5543584" y="308174"/>
            <a:ext cx="614432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5">
                    <a:lumMod val="75000"/>
                  </a:schemeClr>
                </a:solidFill>
              </a:rPr>
              <a:t>Objectif opérationnel (2030) : </a:t>
            </a:r>
          </a:p>
          <a:p>
            <a:r>
              <a:rPr lang="fr-FR" dirty="0" smtClean="0">
                <a:solidFill>
                  <a:schemeClr val="accent5">
                    <a:lumMod val="75000"/>
                  </a:schemeClr>
                </a:solidFill>
              </a:rPr>
              <a:t>- Réhabiliter 70 à 80% du parc antérieur à 1975, </a:t>
            </a:r>
            <a:br>
              <a:rPr lang="fr-FR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fr-FR" dirty="0" smtClean="0">
                <a:solidFill>
                  <a:schemeClr val="accent5">
                    <a:lumMod val="75000"/>
                  </a:schemeClr>
                </a:solidFill>
              </a:rPr>
              <a:t>   en réduisant d’environ 60% le besoin en chauffage.</a:t>
            </a:r>
          </a:p>
          <a:p>
            <a:r>
              <a:rPr lang="fr-FR" dirty="0" smtClean="0">
                <a:solidFill>
                  <a:schemeClr val="accent5">
                    <a:lumMod val="75000"/>
                  </a:schemeClr>
                </a:solidFill>
              </a:rPr>
              <a:t>- Tendre vers la disparition du fuel/GPL/charbon </a:t>
            </a:r>
            <a:br>
              <a:rPr lang="fr-FR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fr-FR" dirty="0" smtClean="0">
                <a:solidFill>
                  <a:schemeClr val="accent5">
                    <a:lumMod val="75000"/>
                  </a:schemeClr>
                </a:solidFill>
              </a:rPr>
              <a:t>   au profit d’un chauffage performant PAC, bois &amp; gaz.  </a:t>
            </a:r>
          </a:p>
          <a:p>
            <a:r>
              <a:rPr lang="fr-FR" dirty="0" smtClean="0">
                <a:solidFill>
                  <a:schemeClr val="accent5">
                    <a:lumMod val="75000"/>
                  </a:schemeClr>
                </a:solidFill>
              </a:rPr>
              <a:t>- Généraliser l’eau chaude sanitaire par les ENR </a:t>
            </a:r>
            <a:br>
              <a:rPr lang="fr-FR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fr-FR" dirty="0" smtClean="0">
                <a:solidFill>
                  <a:schemeClr val="accent5">
                    <a:lumMod val="75000"/>
                  </a:schemeClr>
                </a:solidFill>
              </a:rPr>
              <a:t>   pour atteindre 23% des logements et 40 % du  tertiaire.</a:t>
            </a:r>
          </a:p>
          <a:p>
            <a:endParaRPr lang="fr-FR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5570289" y="2964175"/>
            <a:ext cx="62708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Objectif opérationnel (2030) : </a:t>
            </a:r>
          </a:p>
          <a:p>
            <a:r>
              <a:rPr lang="fr-FR" dirty="0" smtClean="0">
                <a:solidFill>
                  <a:schemeClr val="accent5">
                    <a:lumMod val="75000"/>
                  </a:schemeClr>
                </a:solidFill>
              </a:rPr>
              <a:t>Privilégier renouvellement urbain à l’extension urbaine.</a:t>
            </a:r>
          </a:p>
          <a:p>
            <a:r>
              <a:rPr lang="fr-FR" dirty="0" smtClean="0">
                <a:solidFill>
                  <a:schemeClr val="accent5">
                    <a:lumMod val="75000"/>
                  </a:schemeClr>
                </a:solidFill>
              </a:rPr>
              <a:t>Encourager le renouvellement urbain dans les taches urbaines, </a:t>
            </a:r>
          </a:p>
          <a:p>
            <a:r>
              <a:rPr lang="fr-FR" dirty="0" smtClean="0">
                <a:solidFill>
                  <a:schemeClr val="accent5">
                    <a:lumMod val="75000"/>
                  </a:schemeClr>
                </a:solidFill>
              </a:rPr>
              <a:t>Tendre vers 2/3 en renouvellement et 1/3 en extensions</a:t>
            </a:r>
            <a:endParaRPr lang="fr-FR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5570289" y="4892275"/>
            <a:ext cx="62983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Objectif opérationnel (2030) : </a:t>
            </a:r>
          </a:p>
          <a:p>
            <a:r>
              <a:rPr lang="fr-FR" dirty="0" smtClean="0">
                <a:solidFill>
                  <a:schemeClr val="accent5">
                    <a:lumMod val="75000"/>
                  </a:schemeClr>
                </a:solidFill>
              </a:rPr>
              <a:t>Diviser par 3 le rythme d’artificialisation observé entre 2003 et 2012     (- de 500 ha/an en 2030)</a:t>
            </a:r>
          </a:p>
          <a:p>
            <a:endParaRPr lang="fr-FR" dirty="0"/>
          </a:p>
        </p:txBody>
      </p:sp>
      <p:sp>
        <p:nvSpPr>
          <p:cNvPr id="12" name="Flèche droite 11"/>
          <p:cNvSpPr/>
          <p:nvPr/>
        </p:nvSpPr>
        <p:spPr>
          <a:xfrm>
            <a:off x="4959927" y="1163782"/>
            <a:ext cx="583657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7" name="Flèche droite 16"/>
          <p:cNvSpPr/>
          <p:nvPr/>
        </p:nvSpPr>
        <p:spPr>
          <a:xfrm>
            <a:off x="4959927" y="3520505"/>
            <a:ext cx="583657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8" name="Flèche droite 17"/>
          <p:cNvSpPr/>
          <p:nvPr/>
        </p:nvSpPr>
        <p:spPr>
          <a:xfrm>
            <a:off x="4955113" y="5160377"/>
            <a:ext cx="583657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2751607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4" grpId="0" animBg="1"/>
      <p:bldP spid="8" grpId="0"/>
      <p:bldP spid="9" grpId="0"/>
      <p:bldP spid="10" grpId="0"/>
      <p:bldP spid="12" grpId="0" animBg="1"/>
      <p:bldP spid="17" grpId="0" animBg="1"/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351044"/>
              </p:ext>
            </p:extLst>
          </p:nvPr>
        </p:nvGraphicFramePr>
        <p:xfrm>
          <a:off x="-1" y="1"/>
          <a:ext cx="12192000" cy="6910880"/>
        </p:xfrm>
        <a:graphic>
          <a:graphicData uri="http://schemas.openxmlformats.org/drawingml/2006/table">
            <a:tbl>
              <a:tblPr firstRow="1" firstCol="1" bandRow="1"/>
              <a:tblGrid>
                <a:gridCol w="1045028"/>
                <a:gridCol w="509117"/>
                <a:gridCol w="8401225"/>
                <a:gridCol w="1081825"/>
                <a:gridCol w="1154805"/>
              </a:tblGrid>
              <a:tr h="4413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Thème</a:t>
                      </a:r>
                      <a:endParaRPr lang="fr-FR" sz="16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 err="1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Obj</a:t>
                      </a:r>
                      <a:r>
                        <a:rPr lang="fr-FR" sz="14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. N°</a:t>
                      </a:r>
                      <a:endParaRPr lang="fr-FR" sz="16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800" b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Les 14 </a:t>
                      </a:r>
                      <a:r>
                        <a:rPr lang="fr-FR" sz="28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objectifs stratégiques </a:t>
                      </a:r>
                      <a:r>
                        <a:rPr lang="fr-FR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(domaine Climat-Air-Energie) </a:t>
                      </a:r>
                      <a:endParaRPr lang="fr-FR" sz="12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GES</a:t>
                      </a:r>
                      <a:endParaRPr lang="fr-FR" sz="18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Energie</a:t>
                      </a:r>
                      <a:endParaRPr lang="fr-FR" sz="18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92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1. </a:t>
                      </a:r>
                      <a:r>
                        <a:rPr lang="fr-FR" sz="1200" b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 Industrie </a:t>
                      </a:r>
                      <a:r>
                        <a:rPr lang="fr-FR" sz="12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et mode de production</a:t>
                      </a:r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1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Améliorer les procédés</a:t>
                      </a:r>
                      <a:r>
                        <a:rPr lang="fr-FR" sz="14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 (meilleures technologies disponibles ; technologies de rupture ; économie circulaire ; l’écologie industrielle et territoriale</a:t>
                      </a:r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-7 162 </a:t>
                      </a:r>
                      <a:r>
                        <a:rPr lang="fr-FR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kTeqCO2/an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- 14 476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Gwh/an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9824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 </a:t>
                      </a:r>
                      <a:r>
                        <a:rPr lang="fr-FR" sz="1200" b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2</a:t>
                      </a:r>
                      <a:r>
                        <a:rPr lang="fr-FR" sz="12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. </a:t>
                      </a:r>
                      <a:r>
                        <a:rPr lang="fr-FR" sz="1200" b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 Résidentiel</a:t>
                      </a:r>
                      <a:r>
                        <a:rPr lang="fr-FR" sz="12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, tertiaire, Aménagement foncier</a:t>
                      </a:r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2</a:t>
                      </a:r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Réhabiliter thermiquement le bâti</a:t>
                      </a:r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</a:t>
                      </a:r>
                      <a:r>
                        <a:rPr lang="fr-FR" sz="14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3 000 </a:t>
                      </a:r>
                      <a:r>
                        <a:rPr lang="fr-FR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kTeqCO2/an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</a:t>
                      </a:r>
                      <a:r>
                        <a:rPr lang="fr-FR" sz="14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10 600 </a:t>
                      </a:r>
                      <a:r>
                        <a:rPr lang="fr-FR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Gwh/an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656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3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Privilégier le renouvellement urbain à l’extension urbaine</a:t>
                      </a:r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-354 </a:t>
                      </a:r>
                      <a:r>
                        <a:rPr lang="fr-FR" sz="12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kTeqCO2/an</a:t>
                      </a:r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-1 395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Gwh/an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080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4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Réduire le rythme d’artificialisation des sols (hors grands projets)</a:t>
                      </a:r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441311">
                <a:tc row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 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 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 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3. 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Transport Mobilité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 5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Encourager des véhicules moins émetteurs de GES et moins polluant </a:t>
                      </a:r>
                      <a:br>
                        <a:rPr lang="fr-FR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</a:b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(électriques et/ou gaz) 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</a:t>
                      </a:r>
                      <a:r>
                        <a:rPr lang="fr-FR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1 720 </a:t>
                      </a:r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 kTeqCO2/an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</a:t>
                      </a:r>
                      <a:r>
                        <a:rPr lang="fr-FR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5 650 </a:t>
                      </a:r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Gwh/an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  <a:tr h="44131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6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Proposer des conditions de déplacement soutenable : Améliorer les conditions de déplacement en transport (en transport en commun et sur le réseau routier)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-336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kTeqCO2/an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</a:t>
                      </a: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1 255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Gwh/an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  <a:tr h="40982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7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 Favoriser les alternatives et compléments à la voiture individuelle 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</a:t>
                      </a: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313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kTeqCO2/an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</a:t>
                      </a: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1 284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Gwh/an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  <a:tr h="492727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8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Augmenter la part modale du fluvial et du ferroviaire</a:t>
                      </a:r>
                      <a:br>
                        <a:rPr lang="fr-FR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</a:b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pour le transport de marchandises 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</a:t>
                      </a: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298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kTeqCO2/an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</a:t>
                      </a: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1155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Gwh/an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</a:tr>
              <a:tr h="40982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9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Favoriser des formes de logistique urbaine et de desserte du dernier Km plus </a:t>
                      </a:r>
                      <a:r>
                        <a:rPr lang="fr-FR" sz="14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efficaces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-416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kTeqCO2/an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</a:t>
                      </a: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1 681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Gwh/an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</a:tr>
              <a:tr h="4161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 </a:t>
                      </a:r>
                      <a:r>
                        <a:rPr lang="fr-FR" sz="1200" b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4</a:t>
                      </a:r>
                      <a:r>
                        <a:rPr lang="fr-FR" sz="12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. </a:t>
                      </a:r>
                      <a:endParaRPr lang="fr-FR" sz="1200" b="1" dirty="0" smtClean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Gadugi" panose="020B0502040204020203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Agriculture</a:t>
                      </a:r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10</a:t>
                      </a:r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Maintenir et restaurer les services systémiques rendus des sols </a:t>
                      </a:r>
                      <a:r>
                        <a:rPr lang="fr-FR" sz="14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 (</a:t>
                      </a:r>
                      <a:r>
                        <a:rPr lang="fr-FR" sz="14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dont « piège à carbone »); </a:t>
                      </a:r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</a:t>
                      </a:r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</a:t>
                      </a:r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13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5. Energies renouvelables</a:t>
                      </a:r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11</a:t>
                      </a:r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Développer l’autonomie énergétique des territoires et des entreprises </a:t>
                      </a:r>
                      <a:br>
                        <a:rPr lang="fr-FR" sz="14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</a:br>
                      <a:r>
                        <a:rPr lang="fr-FR" sz="14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(multiplier par 2 la part des énergies renouvelables d’ici 2030 ; de 17 à 36 TWh) </a:t>
                      </a:r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</a:t>
                      </a:r>
                      <a:r>
                        <a:rPr lang="fr-FR" sz="14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3 400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kTeqCO2/an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+ </a:t>
                      </a:r>
                      <a:r>
                        <a:rPr lang="fr-FR" sz="14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36 T</a:t>
                      </a:r>
                      <a:r>
                        <a:rPr lang="fr-FR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Wh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 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6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6. Adaptation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12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Adapter les territoires au changement climatique </a:t>
                      </a:r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6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7.     Air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13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Améliorer la qualité de l’air  : diminuer les émissions de </a:t>
                      </a:r>
                      <a:r>
                        <a:rPr lang="fr-FR" sz="1400" dirty="0" err="1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NOx</a:t>
                      </a:r>
                      <a:r>
                        <a:rPr lang="fr-FR" sz="14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 (- 172 kT) et de PM10 ( -10,5 kT) en 2030</a:t>
                      </a: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6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7.    GES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14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Réduire les consommations d’énergie et des gaz à effet de serre (- </a:t>
                      </a:r>
                      <a:r>
                        <a:rPr lang="fr-FR" sz="14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18 134 </a:t>
                      </a:r>
                      <a:r>
                        <a:rPr lang="fr-FR" sz="12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kTeqCO2/an</a:t>
                      </a:r>
                      <a:r>
                        <a:rPr lang="fr-FR" sz="14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 avant 2030)  </a:t>
                      </a:r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75147">
                <a:tc gridSpan="3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8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TOTAL</a:t>
                      </a:r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 </a:t>
                      </a:r>
                      <a:r>
                        <a:rPr lang="fr-FR" sz="14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18 134</a:t>
                      </a:r>
                      <a:r>
                        <a:rPr lang="fr-FR" sz="14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 </a:t>
                      </a:r>
                      <a:r>
                        <a:rPr lang="fr-FR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kTeqCO2/an</a:t>
                      </a:r>
                      <a:r>
                        <a:rPr lang="fr-FR" sz="12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 </a:t>
                      </a:r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fr-FR" sz="14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30%</a:t>
                      </a:r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 </a:t>
                      </a:r>
                      <a:r>
                        <a:rPr lang="fr-FR" sz="14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39 564</a:t>
                      </a:r>
                      <a:r>
                        <a:rPr lang="fr-FR" sz="14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 </a:t>
                      </a:r>
                      <a:r>
                        <a:rPr lang="fr-FR" sz="1200" dirty="0" err="1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Gwh</a:t>
                      </a:r>
                      <a:r>
                        <a:rPr lang="fr-FR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/an</a:t>
                      </a:r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- 19%</a:t>
                      </a:r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838200" y="1978983"/>
            <a:ext cx="11744459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6659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re 1"/>
          <p:cNvSpPr>
            <a:spLocks noGrp="1"/>
          </p:cNvSpPr>
          <p:nvPr>
            <p:ph type="title"/>
          </p:nvPr>
        </p:nvSpPr>
        <p:spPr>
          <a:xfrm>
            <a:off x="3393644" y="0"/>
            <a:ext cx="5821362" cy="1270744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fr-FR" sz="28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Les objectifs </a:t>
            </a:r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fr-FR" sz="2800" b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</a:br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« </a:t>
            </a:r>
            <a:r>
              <a:rPr lang="fr-FR" sz="2800" b="1" i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Climat-Air-Energie »</a:t>
            </a:r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fr-FR" sz="28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fr-FR" sz="28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</a:br>
            <a:r>
              <a:rPr lang="fr-FR" sz="28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du futur SRADDET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20801" y="1589831"/>
            <a:ext cx="9757508" cy="4766519"/>
          </a:xfrm>
        </p:spPr>
        <p:txBody>
          <a:bodyPr rtlCol="0">
            <a:noAutofit/>
          </a:bodyPr>
          <a:lstStyle/>
          <a:p>
            <a:pPr marL="304792" indent="-304792" fontAlgn="auto">
              <a:spcBef>
                <a:spcPts val="1000"/>
              </a:spcBef>
              <a:spcAft>
                <a:spcPts val="0"/>
              </a:spcAft>
              <a:buClr>
                <a:srgbClr val="81B719"/>
              </a:buClr>
              <a:buFont typeface="Wingdings" panose="05000000000000000000" pitchFamily="2" charset="2"/>
              <a:buChar char=""/>
              <a:defRPr/>
            </a:pPr>
            <a:r>
              <a:rPr lang="fr-FR" sz="1800" b="1" dirty="0" smtClean="0"/>
              <a:t>Introduction</a:t>
            </a:r>
          </a:p>
          <a:p>
            <a:pPr fontAlgn="auto">
              <a:spcBef>
                <a:spcPts val="1000"/>
              </a:spcBef>
              <a:spcAft>
                <a:spcPts val="0"/>
              </a:spcAft>
              <a:buClr>
                <a:srgbClr val="81B719"/>
              </a:buClr>
              <a:defRPr/>
            </a:pPr>
            <a:r>
              <a:rPr lang="fr-FR" sz="1800" b="1" dirty="0" smtClean="0"/>
              <a:t> </a:t>
            </a:r>
            <a:r>
              <a:rPr lang="fr-FR" sz="1800" dirty="0" smtClean="0">
                <a:solidFill>
                  <a:schemeClr val="accent1">
                    <a:lumMod val="75000"/>
                  </a:schemeClr>
                </a:solidFill>
              </a:rPr>
              <a:t>Mr. Philippe</a:t>
            </a:r>
            <a:r>
              <a:rPr lang="fr-FR" sz="1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sz="1800" dirty="0" smtClean="0">
                <a:solidFill>
                  <a:schemeClr val="accent1">
                    <a:lumMod val="75000"/>
                  </a:schemeClr>
                </a:solidFill>
              </a:rPr>
              <a:t>RAPENEAU,</a:t>
            </a:r>
            <a:r>
              <a:rPr lang="fr-FR" sz="1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sz="1800" dirty="0"/>
              <a:t>Vice-président de la Région </a:t>
            </a:r>
            <a:r>
              <a:rPr lang="fr-FR" sz="1800" dirty="0" smtClean="0"/>
              <a:t>Hauts-de-France </a:t>
            </a:r>
            <a:r>
              <a:rPr lang="fr-FR" sz="1800" dirty="0"/>
              <a:t>en charge de la transition écologique, </a:t>
            </a:r>
            <a:r>
              <a:rPr lang="fr-FR" sz="1800" dirty="0" smtClean="0"/>
              <a:t>de </a:t>
            </a:r>
            <a:r>
              <a:rPr lang="fr-FR" sz="1800" dirty="0"/>
              <a:t>la troisième révolution industrielle (TRI) </a:t>
            </a:r>
            <a:r>
              <a:rPr lang="fr-FR" sz="1800" dirty="0" smtClean="0"/>
              <a:t>et </a:t>
            </a:r>
            <a:r>
              <a:rPr lang="fr-FR" sz="1800" dirty="0"/>
              <a:t>de la bio-économie </a:t>
            </a:r>
          </a:p>
          <a:p>
            <a:pPr fontAlgn="auto">
              <a:spcAft>
                <a:spcPts val="0"/>
              </a:spcAft>
              <a:defRPr/>
            </a:pPr>
            <a:endParaRPr lang="fr-FR" sz="1000" dirty="0"/>
          </a:p>
          <a:p>
            <a:pPr marL="304792" indent="-304792" fontAlgn="auto">
              <a:spcBef>
                <a:spcPts val="1000"/>
              </a:spcBef>
              <a:spcAft>
                <a:spcPts val="0"/>
              </a:spcAft>
              <a:buClr>
                <a:srgbClr val="81B719"/>
              </a:buClr>
              <a:buFont typeface="Wingdings" panose="05000000000000000000" pitchFamily="2" charset="2"/>
              <a:buChar char=""/>
              <a:defRPr/>
            </a:pPr>
            <a:r>
              <a:rPr lang="fr-FR" sz="1800" b="1" dirty="0" smtClean="0"/>
              <a:t>Les objectifs « Climat Air Energie » </a:t>
            </a:r>
            <a:r>
              <a:rPr lang="fr-FR" sz="1800" dirty="0" smtClean="0"/>
              <a:t>; </a:t>
            </a:r>
            <a:br>
              <a:rPr lang="fr-FR" sz="1800" dirty="0" smtClean="0"/>
            </a:br>
            <a:r>
              <a:rPr lang="fr-FR" sz="1800" dirty="0" smtClean="0"/>
              <a:t>  </a:t>
            </a:r>
            <a:r>
              <a:rPr lang="fr-FR" sz="1600" dirty="0">
                <a:solidFill>
                  <a:schemeClr val="accent1">
                    <a:lumMod val="75000"/>
                  </a:schemeClr>
                </a:solidFill>
              </a:rPr>
              <a:t>Mrs</a:t>
            </a:r>
            <a:r>
              <a:rPr lang="fr-FR" sz="1600" dirty="0" smtClean="0"/>
              <a:t> </a:t>
            </a:r>
            <a:r>
              <a:rPr lang="fr-FR" sz="1400" dirty="0" smtClean="0">
                <a:solidFill>
                  <a:schemeClr val="accent1">
                    <a:lumMod val="75000"/>
                  </a:schemeClr>
                </a:solidFill>
              </a:rPr>
              <a:t>Bertrand Lafolie, Pierrick </a:t>
            </a:r>
            <a:r>
              <a:rPr lang="fr-FR" sz="1400" dirty="0" err="1" smtClean="0">
                <a:solidFill>
                  <a:schemeClr val="accent1">
                    <a:lumMod val="75000"/>
                  </a:schemeClr>
                </a:solidFill>
              </a:rPr>
              <a:t>Allossery</a:t>
            </a:r>
            <a:r>
              <a:rPr lang="fr-FR" sz="1400" dirty="0" smtClean="0">
                <a:solidFill>
                  <a:schemeClr val="accent1">
                    <a:lumMod val="75000"/>
                  </a:schemeClr>
                </a:solidFill>
              </a:rPr>
              <a:t>  de la Direction Climat-Air-Energie</a:t>
            </a:r>
          </a:p>
          <a:p>
            <a:pPr algn="ctr" fontAlgn="auto">
              <a:spcBef>
                <a:spcPts val="1000"/>
              </a:spcBef>
              <a:spcAft>
                <a:spcPts val="0"/>
              </a:spcAft>
              <a:buClr>
                <a:srgbClr val="81B719"/>
              </a:buClr>
              <a:defRPr/>
            </a:pPr>
            <a:r>
              <a:rPr lang="fr-FR" sz="1800" b="1" dirty="0" smtClean="0"/>
              <a:t>Réactions</a:t>
            </a:r>
            <a:br>
              <a:rPr lang="fr-FR" sz="1800" b="1" dirty="0" smtClean="0"/>
            </a:br>
            <a:r>
              <a:rPr lang="fr-FR" sz="1800" b="1" dirty="0"/>
              <a:t>O</a:t>
            </a:r>
            <a:r>
              <a:rPr lang="fr-FR" sz="1800" b="1" dirty="0" smtClean="0"/>
              <a:t>uverture des échanges par </a:t>
            </a:r>
            <a:r>
              <a:rPr lang="fr-FR" sz="1800" dirty="0">
                <a:solidFill>
                  <a:schemeClr val="accent1">
                    <a:lumMod val="75000"/>
                  </a:schemeClr>
                </a:solidFill>
              </a:rPr>
              <a:t>Mr Jacques PATRIS (Pdt </a:t>
            </a:r>
            <a:r>
              <a:rPr lang="fr-FR" sz="1800" dirty="0" smtClean="0">
                <a:solidFill>
                  <a:schemeClr val="accent1">
                    <a:lumMod val="75000"/>
                  </a:schemeClr>
                </a:solidFill>
              </a:rPr>
              <a:t>d’</a:t>
            </a:r>
            <a:r>
              <a:rPr lang="fr-FR" sz="1800" dirty="0" err="1" smtClean="0">
                <a:solidFill>
                  <a:schemeClr val="accent1">
                    <a:lumMod val="75000"/>
                  </a:schemeClr>
                </a:solidFill>
              </a:rPr>
              <a:t>Atmo</a:t>
            </a:r>
            <a:r>
              <a:rPr lang="fr-FR" sz="1800" dirty="0" smtClean="0">
                <a:solidFill>
                  <a:schemeClr val="accent1">
                    <a:lumMod val="75000"/>
                  </a:schemeClr>
                </a:solidFill>
              </a:rPr>
              <a:t> Hauts de France)</a:t>
            </a:r>
            <a:r>
              <a:rPr lang="fr-FR" sz="18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fr-FR" sz="18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fr-FR" sz="1800" dirty="0" smtClean="0">
                <a:solidFill>
                  <a:schemeClr val="accent1">
                    <a:lumMod val="75000"/>
                  </a:schemeClr>
                </a:solidFill>
              </a:rPr>
              <a:t>           « </a:t>
            </a:r>
            <a:r>
              <a:rPr lang="fr-FR" sz="1800" i="1" dirty="0" smtClean="0"/>
              <a:t>La qualité de l’air, un enjeu régional ! »</a:t>
            </a:r>
          </a:p>
          <a:p>
            <a:pPr fontAlgn="auto">
              <a:spcBef>
                <a:spcPts val="1000"/>
              </a:spcBef>
              <a:spcAft>
                <a:spcPts val="0"/>
              </a:spcAft>
              <a:buClr>
                <a:srgbClr val="81B719"/>
              </a:buClr>
              <a:defRPr/>
            </a:pPr>
            <a:endParaRPr lang="fr-FR" sz="1800" i="1" dirty="0" smtClean="0"/>
          </a:p>
          <a:p>
            <a:pPr marL="304792" lvl="1" indent="-304792" fontAlgn="auto">
              <a:spcBef>
                <a:spcPts val="1000"/>
              </a:spcBef>
              <a:spcAft>
                <a:spcPts val="0"/>
              </a:spcAft>
              <a:buClr>
                <a:srgbClr val="81B719"/>
              </a:buClr>
              <a:buFont typeface="Wingdings" panose="05000000000000000000" pitchFamily="2" charset="2"/>
              <a:buChar char=""/>
              <a:defRPr/>
            </a:pPr>
            <a:r>
              <a:rPr lang="fr-FR" sz="1800" b="1" dirty="0">
                <a:latin typeface="Arial" panose="020B0604020202020204" pitchFamily="34" charset="0"/>
                <a:cs typeface="Arial" panose="020B0604020202020204" pitchFamily="34" charset="0"/>
              </a:rPr>
              <a:t>Table ronde </a:t>
            </a:r>
            <a:r>
              <a:rPr lang="fr-F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 « Retour d’expériences : </a:t>
            </a:r>
            <a:r>
              <a:rPr lang="fr-FR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Freins et leviers à la mise en œuvre des orientations régionales Climat Air énergie à l’échelle locale</a:t>
            </a:r>
            <a:r>
              <a:rPr lang="fr-F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fr-F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r>
              <a:rPr lang="fr-F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fr-FR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0" algn="ctr" fontAlgn="auto">
              <a:spcBef>
                <a:spcPts val="1000"/>
              </a:spcBef>
              <a:spcAft>
                <a:spcPts val="0"/>
              </a:spcAft>
              <a:buClr>
                <a:srgbClr val="81B719"/>
              </a:buClr>
              <a:buNone/>
              <a:defRPr/>
            </a:pPr>
            <a:r>
              <a:rPr lang="fr-FR" sz="1600" dirty="0" smtClean="0">
                <a:solidFill>
                  <a:schemeClr val="accent1">
                    <a:lumMod val="75000"/>
                  </a:schemeClr>
                </a:solidFill>
              </a:rPr>
              <a:t>Scot Grand </a:t>
            </a:r>
            <a:r>
              <a:rPr lang="fr-FR" sz="1600" dirty="0" err="1" smtClean="0">
                <a:solidFill>
                  <a:schemeClr val="accent1">
                    <a:lumMod val="75000"/>
                  </a:schemeClr>
                </a:solidFill>
              </a:rPr>
              <a:t>Douaisis</a:t>
            </a:r>
            <a:r>
              <a:rPr lang="fr-FR" sz="1600" dirty="0" smtClean="0">
                <a:solidFill>
                  <a:schemeClr val="accent1">
                    <a:lumMod val="75000"/>
                  </a:schemeClr>
                </a:solidFill>
              </a:rPr>
              <a:t>  -  Pays du grand Amiénois  -   Agglomération Béthune </a:t>
            </a:r>
            <a:r>
              <a:rPr lang="fr-FR" sz="1600" dirty="0" err="1" smtClean="0">
                <a:solidFill>
                  <a:schemeClr val="accent1">
                    <a:lumMod val="75000"/>
                  </a:schemeClr>
                </a:solidFill>
              </a:rPr>
              <a:t>Bruay</a:t>
            </a:r>
            <a:r>
              <a:rPr lang="fr-FR" sz="1600" dirty="0" smtClean="0">
                <a:solidFill>
                  <a:schemeClr val="accent1">
                    <a:lumMod val="75000"/>
                  </a:schemeClr>
                </a:solidFill>
              </a:rPr>
              <a:t> Artois Lys Romane</a:t>
            </a:r>
            <a:r>
              <a:rPr lang="fr-FR" sz="16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..</a:t>
            </a:r>
            <a:endParaRPr lang="fr-FR" sz="1600" u="sng" dirty="0"/>
          </a:p>
          <a:p>
            <a:pPr fontAlgn="auto">
              <a:spcAft>
                <a:spcPts val="0"/>
              </a:spcAft>
              <a:defRPr/>
            </a:pPr>
            <a:endParaRPr lang="fr-FR" sz="1800" dirty="0"/>
          </a:p>
        </p:txBody>
      </p:sp>
      <p:sp>
        <p:nvSpPr>
          <p:cNvPr id="30723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AC674C7D-0AC6-4CCE-B199-2E8F76525755}" type="slidenum">
              <a:rPr lang="fr-FR" altLang="fr-FR">
                <a:solidFill>
                  <a:srgbClr val="898989"/>
                </a:solidFill>
              </a:rPr>
              <a:pPr/>
              <a:t>2</a:t>
            </a:fld>
            <a:endParaRPr lang="fr-FR" altLang="fr-FR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51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0373017"/>
              </p:ext>
            </p:extLst>
          </p:nvPr>
        </p:nvGraphicFramePr>
        <p:xfrm>
          <a:off x="-1" y="1"/>
          <a:ext cx="12192000" cy="6910880"/>
        </p:xfrm>
        <a:graphic>
          <a:graphicData uri="http://schemas.openxmlformats.org/drawingml/2006/table">
            <a:tbl>
              <a:tblPr firstRow="1" firstCol="1" bandRow="1"/>
              <a:tblGrid>
                <a:gridCol w="1045028"/>
                <a:gridCol w="509117"/>
                <a:gridCol w="8401225"/>
                <a:gridCol w="1081825"/>
                <a:gridCol w="1154805"/>
              </a:tblGrid>
              <a:tr h="4413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Thème</a:t>
                      </a:r>
                      <a:endParaRPr lang="fr-FR" sz="16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 err="1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Obj</a:t>
                      </a:r>
                      <a:r>
                        <a:rPr lang="fr-FR" sz="14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. N°</a:t>
                      </a:r>
                      <a:endParaRPr lang="fr-FR" sz="16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800" b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Les 14 </a:t>
                      </a:r>
                      <a:r>
                        <a:rPr lang="fr-FR" sz="28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objectifs stratégiques </a:t>
                      </a:r>
                      <a:r>
                        <a:rPr lang="fr-FR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(domaine Climat-Air-Energie) </a:t>
                      </a:r>
                      <a:endParaRPr lang="fr-FR" sz="12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GES</a:t>
                      </a:r>
                      <a:endParaRPr lang="fr-FR" sz="18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Energie</a:t>
                      </a:r>
                      <a:endParaRPr lang="fr-FR" sz="18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92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1. </a:t>
                      </a:r>
                      <a:r>
                        <a:rPr lang="fr-FR" sz="1200" b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 Industrie </a:t>
                      </a:r>
                      <a:r>
                        <a:rPr lang="fr-FR" sz="12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et mode de production</a:t>
                      </a:r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1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Améliorer les procédés</a:t>
                      </a:r>
                      <a:r>
                        <a:rPr lang="fr-FR" sz="14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 (meilleures technologies disponibles ; technologies de rupture ; économie circulaire ; l’écologie industrielle et territoriale</a:t>
                      </a:r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-7 162 </a:t>
                      </a:r>
                      <a:r>
                        <a:rPr lang="fr-FR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kTeqCO2/an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- 14 476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Gwh/an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9824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 </a:t>
                      </a:r>
                      <a:r>
                        <a:rPr lang="fr-FR" sz="1200" b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2</a:t>
                      </a:r>
                      <a:r>
                        <a:rPr lang="fr-FR" sz="12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. </a:t>
                      </a:r>
                      <a:r>
                        <a:rPr lang="fr-FR" sz="1200" b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 Résidentiel</a:t>
                      </a:r>
                      <a:r>
                        <a:rPr lang="fr-FR" sz="12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, tertiaire, Aménagement foncier</a:t>
                      </a:r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2</a:t>
                      </a:r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Réhabiliter thermiquement le bâti</a:t>
                      </a:r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</a:t>
                      </a:r>
                      <a:r>
                        <a:rPr lang="fr-FR" sz="14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3 000 </a:t>
                      </a:r>
                      <a:r>
                        <a:rPr lang="fr-FR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kTeqCO2/an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</a:t>
                      </a:r>
                      <a:r>
                        <a:rPr lang="fr-FR" sz="14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10 600 </a:t>
                      </a:r>
                      <a:r>
                        <a:rPr lang="fr-FR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Gwh/an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656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3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Privilégier le renouvellement urbain à l’extension urbaine</a:t>
                      </a:r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-354 </a:t>
                      </a:r>
                      <a:r>
                        <a:rPr lang="fr-FR" sz="12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kTeqCO2/an</a:t>
                      </a:r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-1 395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Gwh/an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080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4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Réduire le rythme d’artificialisation des sols (hors grands projets)</a:t>
                      </a:r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441311">
                <a:tc row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 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 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 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3. 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Transport Mobilité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 5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Encourager des véhicules moins émetteurs de GES et moins polluant </a:t>
                      </a:r>
                      <a:br>
                        <a:rPr lang="fr-FR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</a:b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(électriques et/ou gaz) 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</a:t>
                      </a:r>
                      <a:r>
                        <a:rPr lang="fr-FR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1 720 </a:t>
                      </a:r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 kTeqCO2/an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</a:t>
                      </a:r>
                      <a:r>
                        <a:rPr lang="fr-FR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5 650 </a:t>
                      </a:r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Gwh/an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  <a:tr h="44131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6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Proposer des conditions de déplacement soutenable : Améliorer les conditions de déplacement en transport (en transport en commun et sur le réseau routier)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-336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kTeqCO2/an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</a:t>
                      </a: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1 255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Gwh/an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  <a:tr h="40982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7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 Favoriser les alternatives et compléments à la voiture individuelle 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</a:t>
                      </a: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313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kTeqCO2/an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</a:t>
                      </a: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1 284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Gwh/an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  <a:tr h="492727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8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Augmenter la part modale du fluvial et du ferroviaire</a:t>
                      </a:r>
                      <a:br>
                        <a:rPr lang="fr-FR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</a:b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pour le transport de marchandises 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</a:t>
                      </a: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298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kTeqCO2/an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</a:t>
                      </a: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1155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Gwh/an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</a:tr>
              <a:tr h="40982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9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Favoriser des formes de logistique urbaine et de desserte du dernier Km plus efficaces (OS3)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-416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kTeqCO2/an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</a:t>
                      </a: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1 681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Gwh/an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</a:tr>
              <a:tr h="4161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 </a:t>
                      </a:r>
                      <a:r>
                        <a:rPr lang="fr-FR" sz="1200" b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4</a:t>
                      </a:r>
                      <a:r>
                        <a:rPr lang="fr-FR" sz="12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. </a:t>
                      </a:r>
                      <a:endParaRPr lang="fr-FR" sz="1200" b="1" dirty="0" smtClean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Gadugi" panose="020B0502040204020203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Agriculture</a:t>
                      </a:r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10</a:t>
                      </a:r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Maintenir et restaurer les services systémiques rendus des sols </a:t>
                      </a:r>
                      <a:r>
                        <a:rPr lang="fr-FR" sz="14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 (</a:t>
                      </a:r>
                      <a:r>
                        <a:rPr lang="fr-FR" sz="14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dont « piège à carbone »); </a:t>
                      </a:r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</a:t>
                      </a:r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</a:t>
                      </a:r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13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5. Energies renouvelables</a:t>
                      </a:r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11</a:t>
                      </a:r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Développer l’autonomie énergétique des territoires et des entreprises </a:t>
                      </a:r>
                      <a:br>
                        <a:rPr lang="fr-FR" sz="14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</a:br>
                      <a:r>
                        <a:rPr lang="fr-FR" sz="14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(multiplier par 2 la part des énergies renouvelables d’ici 2030 ; de 17 à 36 TWh) </a:t>
                      </a:r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</a:t>
                      </a:r>
                      <a:r>
                        <a:rPr lang="fr-FR" sz="14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3 400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kTeqCO2/an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+ </a:t>
                      </a:r>
                      <a:r>
                        <a:rPr lang="fr-FR" sz="14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36 T</a:t>
                      </a:r>
                      <a:r>
                        <a:rPr lang="fr-FR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Wh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 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6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6. Adaptation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12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Adapter les territoires au changement climatique </a:t>
                      </a:r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6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7.     Air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13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Améliorer la qualité de l’air  : diminuer les émissions de </a:t>
                      </a:r>
                      <a:r>
                        <a:rPr lang="fr-FR" sz="1400" dirty="0" err="1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NOx</a:t>
                      </a:r>
                      <a:r>
                        <a:rPr lang="fr-FR" sz="14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 (- 172 kT) et de PM10 ( -10,5 kT) en 2030</a:t>
                      </a: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6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7.    GES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14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Réduire les consommations d’énergie et des gaz à effet de serre (- </a:t>
                      </a:r>
                      <a:r>
                        <a:rPr lang="fr-FR" sz="14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18 134 </a:t>
                      </a:r>
                      <a:r>
                        <a:rPr lang="fr-FR" sz="12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kTeqCO2/an</a:t>
                      </a:r>
                      <a:r>
                        <a:rPr lang="fr-FR" sz="14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 avant 2030)  </a:t>
                      </a:r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75147">
                <a:tc gridSpan="3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8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TOTAL</a:t>
                      </a:r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 </a:t>
                      </a:r>
                      <a:r>
                        <a:rPr lang="fr-FR" sz="14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18 134</a:t>
                      </a:r>
                      <a:r>
                        <a:rPr lang="fr-FR" sz="14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 </a:t>
                      </a:r>
                      <a:r>
                        <a:rPr lang="fr-FR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kTeqCO2/an</a:t>
                      </a:r>
                      <a:r>
                        <a:rPr lang="fr-FR" sz="12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 </a:t>
                      </a:r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fr-FR" sz="14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30%</a:t>
                      </a:r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 </a:t>
                      </a:r>
                      <a:r>
                        <a:rPr lang="fr-FR" sz="14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39 564</a:t>
                      </a:r>
                      <a:r>
                        <a:rPr lang="fr-FR" sz="14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 </a:t>
                      </a:r>
                      <a:r>
                        <a:rPr lang="fr-FR" sz="1200" dirty="0" err="1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Gwh</a:t>
                      </a:r>
                      <a:r>
                        <a:rPr lang="fr-FR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/an</a:t>
                      </a:r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- 19%</a:t>
                      </a:r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838200" y="1978983"/>
            <a:ext cx="11744459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510444" y="293141"/>
            <a:ext cx="9448800" cy="6324600"/>
          </a:xfrm>
          <a:prstGeom prst="rect">
            <a:avLst/>
          </a:prstGeom>
          <a:solidFill>
            <a:srgbClr val="FFF2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Image 1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3073" y="1306409"/>
            <a:ext cx="3464749" cy="4226883"/>
          </a:xfrm>
          <a:prstGeom prst="rect">
            <a:avLst/>
          </a:prstGeom>
          <a:noFill/>
        </p:spPr>
      </p:pic>
      <p:pic>
        <p:nvPicPr>
          <p:cNvPr id="14" name="Image 1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0522" y="1307867"/>
            <a:ext cx="3460354" cy="4217758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737888" y="4328160"/>
            <a:ext cx="3464749" cy="602782"/>
          </a:xfrm>
          <a:prstGeom prst="rect">
            <a:avLst/>
          </a:prstGeom>
          <a:solidFill>
            <a:srgbClr val="E2EFD9">
              <a:alpha val="8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8260522" y="4663440"/>
            <a:ext cx="3464749" cy="267502"/>
          </a:xfrm>
          <a:prstGeom prst="rect">
            <a:avLst/>
          </a:prstGeom>
          <a:solidFill>
            <a:srgbClr val="E2EFD9">
              <a:alpha val="8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4739638" y="1325382"/>
            <a:ext cx="3464749" cy="2469378"/>
          </a:xfrm>
          <a:prstGeom prst="rect">
            <a:avLst/>
          </a:prstGeom>
          <a:solidFill>
            <a:srgbClr val="E2EFD9">
              <a:alpha val="8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8236192" y="1340975"/>
            <a:ext cx="3464749" cy="2758585"/>
          </a:xfrm>
          <a:prstGeom prst="rect">
            <a:avLst/>
          </a:prstGeom>
          <a:solidFill>
            <a:srgbClr val="E2EFD9">
              <a:alpha val="8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2715124" y="428176"/>
            <a:ext cx="41290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TRANSPORT, MOBILITÉ… </a:t>
            </a:r>
            <a:endParaRPr lang="fr-FR" sz="28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6029970" y="5525625"/>
            <a:ext cx="53617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GES                  ENERGIE</a:t>
            </a:r>
            <a:endParaRPr lang="fr-FR" sz="40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52867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0055095"/>
              </p:ext>
            </p:extLst>
          </p:nvPr>
        </p:nvGraphicFramePr>
        <p:xfrm>
          <a:off x="-1" y="1"/>
          <a:ext cx="12192000" cy="6910880"/>
        </p:xfrm>
        <a:graphic>
          <a:graphicData uri="http://schemas.openxmlformats.org/drawingml/2006/table">
            <a:tbl>
              <a:tblPr firstRow="1" firstCol="1" bandRow="1"/>
              <a:tblGrid>
                <a:gridCol w="1045028"/>
                <a:gridCol w="509117"/>
                <a:gridCol w="8401225"/>
                <a:gridCol w="1081825"/>
                <a:gridCol w="1154805"/>
              </a:tblGrid>
              <a:tr h="4413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Thème</a:t>
                      </a:r>
                      <a:endParaRPr lang="fr-FR" sz="16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 err="1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Obj</a:t>
                      </a:r>
                      <a:r>
                        <a:rPr lang="fr-FR" sz="14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. N°</a:t>
                      </a:r>
                      <a:endParaRPr lang="fr-FR" sz="16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800" b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Les 14 </a:t>
                      </a:r>
                      <a:r>
                        <a:rPr lang="fr-FR" sz="28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objectifs stratégiques </a:t>
                      </a:r>
                      <a:r>
                        <a:rPr lang="fr-FR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(domaine Climat-Air-Energie) </a:t>
                      </a:r>
                      <a:endParaRPr lang="fr-FR" sz="12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GES</a:t>
                      </a:r>
                      <a:endParaRPr lang="fr-FR" sz="18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Energie</a:t>
                      </a:r>
                      <a:endParaRPr lang="fr-FR" sz="18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92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1. </a:t>
                      </a:r>
                      <a:r>
                        <a:rPr lang="fr-FR" sz="1200" b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 Industrie </a:t>
                      </a:r>
                      <a:r>
                        <a:rPr lang="fr-FR" sz="12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et mode de production</a:t>
                      </a:r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1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Améliorer les procédés</a:t>
                      </a:r>
                      <a:r>
                        <a:rPr lang="fr-FR" sz="14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 (meilleures technologies disponibles ; technologies de rupture ; économie circulaire ; l’écologie industrielle et territoriale</a:t>
                      </a:r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-7 162 </a:t>
                      </a:r>
                      <a:r>
                        <a:rPr lang="fr-FR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kTeqCO2/an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- 14 476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Gwh/an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9824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 </a:t>
                      </a:r>
                      <a:r>
                        <a:rPr lang="fr-FR" sz="1200" b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2</a:t>
                      </a:r>
                      <a:r>
                        <a:rPr lang="fr-FR" sz="12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. </a:t>
                      </a:r>
                      <a:r>
                        <a:rPr lang="fr-FR" sz="1200" b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 Résidentiel</a:t>
                      </a:r>
                      <a:r>
                        <a:rPr lang="fr-FR" sz="12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, tertiaire, Aménagement foncier</a:t>
                      </a:r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2</a:t>
                      </a:r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Réhabiliter thermiquement le bâti</a:t>
                      </a:r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</a:t>
                      </a:r>
                      <a:r>
                        <a:rPr lang="fr-FR" sz="14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3 000 </a:t>
                      </a:r>
                      <a:r>
                        <a:rPr lang="fr-FR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kTeqCO2/an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</a:t>
                      </a:r>
                      <a:r>
                        <a:rPr lang="fr-FR" sz="14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10 600 </a:t>
                      </a:r>
                      <a:r>
                        <a:rPr lang="fr-FR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Gwh/an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656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3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Privilégier le renouvellement urbain à l’extension urbaine</a:t>
                      </a:r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-354 </a:t>
                      </a:r>
                      <a:r>
                        <a:rPr lang="fr-FR" sz="12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kTeqCO2/an</a:t>
                      </a:r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-1 395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Gwh/an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080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4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Réduire le rythme d’artificialisation des sols (hors grands projets)</a:t>
                      </a:r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441311">
                <a:tc row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 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 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 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3. 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Transport Mobilité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 5</a:t>
                      </a:r>
                      <a:endParaRPr lang="fr-FR" sz="140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Encourager des véhicules moins émetteurs de GES et moins polluant </a:t>
                      </a:r>
                      <a:br>
                        <a:rPr lang="fr-FR" sz="140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</a:br>
                      <a:r>
                        <a:rPr lang="fr-FR" sz="140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(électriques et/ou gaz) </a:t>
                      </a:r>
                      <a:endParaRPr lang="fr-FR" sz="140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</a:t>
                      </a:r>
                      <a:r>
                        <a:rPr lang="fr-FR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1 720 </a:t>
                      </a:r>
                      <a:r>
                        <a:rPr lang="fr-FR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 kTeqCO2/an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</a:t>
                      </a:r>
                      <a:r>
                        <a:rPr lang="fr-FR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5 650 </a:t>
                      </a:r>
                      <a:r>
                        <a:rPr lang="fr-FR" sz="1200" dirty="0" err="1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Gwh</a:t>
                      </a:r>
                      <a:r>
                        <a:rPr lang="fr-FR" sz="120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/an</a:t>
                      </a:r>
                      <a:endParaRPr lang="fr-FR" sz="140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131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6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Proposer des conditions de déplacement soutenable : Améliorer les conditions de déplacement en transport (en transport en commun et sur le réseau routier)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-336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kTeqCO2/an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</a:t>
                      </a:r>
                      <a:r>
                        <a:rPr lang="fr-FR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1 255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Gwh</a:t>
                      </a:r>
                      <a:r>
                        <a:rPr lang="fr-FR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/an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  <a:tr h="40982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7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 Favoriser les alternatives et compléments à la voiture individuelle 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</a:t>
                      </a: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313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kTeqCO2/an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</a:t>
                      </a: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1 284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Gwh/an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  <a:tr h="492727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8</a:t>
                      </a:r>
                      <a:endParaRPr lang="fr-FR" sz="140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Augmenter la part modale du fluvial et du ferroviaire</a:t>
                      </a:r>
                      <a:br>
                        <a:rPr lang="fr-FR" sz="140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</a:br>
                      <a:r>
                        <a:rPr lang="fr-FR" sz="140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pour le transport de marchandises </a:t>
                      </a:r>
                      <a:endParaRPr lang="fr-FR" sz="140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</a:t>
                      </a: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298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kTeqCO2/an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</a:t>
                      </a:r>
                      <a:r>
                        <a:rPr lang="fr-FR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1155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Gwh</a:t>
                      </a:r>
                      <a:r>
                        <a:rPr lang="fr-FR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/an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982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9</a:t>
                      </a:r>
                      <a:endParaRPr lang="fr-FR" sz="140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Favoriser des formes de logistique urbaine et de desserte du dernier Km plus efficaces (OS3)</a:t>
                      </a:r>
                      <a:endParaRPr lang="fr-FR" sz="140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-416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kTeqCO2/an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</a:t>
                      </a:r>
                      <a:r>
                        <a:rPr lang="fr-FR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1 681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Gwh</a:t>
                      </a:r>
                      <a:r>
                        <a:rPr lang="fr-FR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/an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61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 </a:t>
                      </a:r>
                      <a:r>
                        <a:rPr lang="fr-FR" sz="1200" b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4</a:t>
                      </a:r>
                      <a:r>
                        <a:rPr lang="fr-FR" sz="12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. </a:t>
                      </a:r>
                      <a:endParaRPr lang="fr-FR" sz="1200" b="1" dirty="0" smtClean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Gadugi" panose="020B0502040204020203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Agriculture</a:t>
                      </a:r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10</a:t>
                      </a:r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Maintenir et restaurer les services systémiques rendus des sols </a:t>
                      </a:r>
                      <a:r>
                        <a:rPr lang="fr-FR" sz="14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 (</a:t>
                      </a:r>
                      <a:r>
                        <a:rPr lang="fr-FR" sz="14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dont « piège à carbone »); </a:t>
                      </a:r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</a:t>
                      </a:r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</a:t>
                      </a:r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13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5. Energies renouvelables</a:t>
                      </a:r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11</a:t>
                      </a:r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Développer l’autonomie énergétique des territoires et des entreprises </a:t>
                      </a:r>
                      <a:br>
                        <a:rPr lang="fr-FR" sz="14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</a:br>
                      <a:r>
                        <a:rPr lang="fr-FR" sz="14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(multiplier par 2 la part des énergies renouvelables d’ici 2030 ; de 17 à 36 TWh) </a:t>
                      </a:r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</a:t>
                      </a:r>
                      <a:r>
                        <a:rPr lang="fr-FR" sz="14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3 400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kTeqCO2/an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+ </a:t>
                      </a:r>
                      <a:r>
                        <a:rPr lang="fr-FR" sz="14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36 T</a:t>
                      </a:r>
                      <a:r>
                        <a:rPr lang="fr-FR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Wh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 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6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6. Adaptation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12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Adapter les territoires au changement climatique </a:t>
                      </a:r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6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7.     Air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13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Améliorer la qualité de l’air  : diminuer les émissions de </a:t>
                      </a:r>
                      <a:r>
                        <a:rPr lang="fr-FR" sz="1400" dirty="0" err="1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NOx</a:t>
                      </a:r>
                      <a:r>
                        <a:rPr lang="fr-FR" sz="14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 (- 172 kT) et de PM10 ( -10,5 kT) en 2030</a:t>
                      </a: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6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7.    GES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14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Réduire les consommations d’énergie et des gaz à effet de serre (- </a:t>
                      </a:r>
                      <a:r>
                        <a:rPr lang="fr-FR" sz="14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18 134 </a:t>
                      </a:r>
                      <a:r>
                        <a:rPr lang="fr-FR" sz="12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kTeqCO2/an</a:t>
                      </a:r>
                      <a:r>
                        <a:rPr lang="fr-FR" sz="14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 avant 2030)  </a:t>
                      </a:r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75147">
                <a:tc gridSpan="3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8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TOTAL</a:t>
                      </a:r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 </a:t>
                      </a:r>
                      <a:r>
                        <a:rPr lang="fr-FR" sz="14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18 134</a:t>
                      </a:r>
                      <a:r>
                        <a:rPr lang="fr-FR" sz="14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 </a:t>
                      </a:r>
                      <a:r>
                        <a:rPr lang="fr-FR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kTeqCO2/an</a:t>
                      </a:r>
                      <a:r>
                        <a:rPr lang="fr-FR" sz="12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 </a:t>
                      </a:r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fr-FR" sz="14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30%</a:t>
                      </a:r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 </a:t>
                      </a:r>
                      <a:r>
                        <a:rPr lang="fr-FR" sz="14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39 564</a:t>
                      </a:r>
                      <a:r>
                        <a:rPr lang="fr-FR" sz="14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 </a:t>
                      </a:r>
                      <a:r>
                        <a:rPr lang="fr-FR" sz="1200" dirty="0" err="1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Gwh</a:t>
                      </a:r>
                      <a:r>
                        <a:rPr lang="fr-FR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/an</a:t>
                      </a:r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- 19%</a:t>
                      </a:r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838200" y="1978983"/>
            <a:ext cx="11744459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68880" y="293141"/>
            <a:ext cx="9448800" cy="6324600"/>
          </a:xfrm>
          <a:prstGeom prst="rect">
            <a:avLst/>
          </a:prstGeom>
          <a:solidFill>
            <a:srgbClr val="FFF2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2558819" y="1140973"/>
            <a:ext cx="2622782" cy="1569660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/>
              <a:t>Proposer </a:t>
            </a:r>
            <a:r>
              <a:rPr lang="fr-FR" sz="1600" b="1" dirty="0"/>
              <a:t>des conditions de déplacement soutenable : </a:t>
            </a:r>
            <a:r>
              <a:rPr lang="fr-FR" sz="1600" b="1" dirty="0" smtClean="0"/>
              <a:t>améliorer </a:t>
            </a:r>
            <a:r>
              <a:rPr lang="fr-FR" sz="1600" b="1" dirty="0"/>
              <a:t>les conditions de déplacement en transport (en transport en commun et sur le réseau routier</a:t>
            </a:r>
            <a:r>
              <a:rPr lang="fr-FR" sz="1600" b="1" dirty="0" smtClean="0"/>
              <a:t>)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5509606" y="1117208"/>
            <a:ext cx="2269753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/>
            <a:r>
              <a:rPr lang="fr-FR" b="1" dirty="0">
                <a:solidFill>
                  <a:schemeClr val="accent1">
                    <a:lumMod val="50000"/>
                  </a:schemeClr>
                </a:solidFill>
              </a:rPr>
              <a:t>Résultats attendus </a:t>
            </a:r>
            <a:r>
              <a:rPr lang="fr-FR" b="1" dirty="0" smtClean="0">
                <a:solidFill>
                  <a:schemeClr val="accent1">
                    <a:lumMod val="50000"/>
                  </a:schemeClr>
                </a:solidFill>
              </a:rPr>
              <a:t>(2030)</a:t>
            </a:r>
            <a:endParaRPr lang="fr-FR" dirty="0">
              <a:solidFill>
                <a:schemeClr val="accent1">
                  <a:lumMod val="50000"/>
                </a:schemeClr>
              </a:solidFill>
            </a:endParaRPr>
          </a:p>
          <a:p>
            <a:pPr fontAlgn="auto"/>
            <a:r>
              <a:rPr lang="fr-FR" sz="1400" dirty="0">
                <a:solidFill>
                  <a:schemeClr val="accent5">
                    <a:lumMod val="75000"/>
                  </a:schemeClr>
                </a:solidFill>
              </a:rPr>
              <a:t>- réduire les émissions de </a:t>
            </a:r>
            <a:r>
              <a:rPr lang="fr-FR" sz="1400" dirty="0">
                <a:solidFill>
                  <a:schemeClr val="accent1">
                    <a:lumMod val="50000"/>
                  </a:schemeClr>
                </a:solidFill>
              </a:rPr>
              <a:t>GES </a:t>
            </a:r>
            <a:r>
              <a:rPr lang="fr-FR" sz="1400" dirty="0" smtClean="0">
                <a:solidFill>
                  <a:schemeClr val="accent1">
                    <a:lumMod val="50000"/>
                  </a:schemeClr>
                </a:solidFill>
              </a:rPr>
              <a:t>:</a:t>
            </a:r>
            <a:r>
              <a:rPr lang="fr-FR" sz="14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fr-FR" sz="14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fr-FR" sz="1400" dirty="0" smtClean="0">
                <a:solidFill>
                  <a:schemeClr val="accent1">
                    <a:lumMod val="50000"/>
                  </a:schemeClr>
                </a:solidFill>
              </a:rPr>
              <a:t>- 336 KteqCO2/an</a:t>
            </a:r>
            <a:endParaRPr lang="fr-FR" sz="1400" dirty="0">
              <a:solidFill>
                <a:schemeClr val="accent1">
                  <a:lumMod val="50000"/>
                </a:schemeClr>
              </a:solidFill>
            </a:endParaRPr>
          </a:p>
          <a:p>
            <a:pPr fontAlgn="auto"/>
            <a:r>
              <a:rPr lang="fr-FR" sz="1400" dirty="0" smtClean="0">
                <a:solidFill>
                  <a:schemeClr val="accent1">
                    <a:lumMod val="50000"/>
                  </a:schemeClr>
                </a:solidFill>
              </a:rPr>
              <a:t>- réduire </a:t>
            </a:r>
            <a:r>
              <a:rPr lang="fr-FR" sz="1400" dirty="0">
                <a:solidFill>
                  <a:schemeClr val="accent1">
                    <a:lumMod val="50000"/>
                  </a:schemeClr>
                </a:solidFill>
              </a:rPr>
              <a:t>les </a:t>
            </a:r>
            <a:r>
              <a:rPr lang="fr-FR" sz="1400" dirty="0" smtClean="0">
                <a:solidFill>
                  <a:schemeClr val="accent1">
                    <a:lumMod val="50000"/>
                  </a:schemeClr>
                </a:solidFill>
              </a:rPr>
              <a:t>consommations</a:t>
            </a:r>
            <a:br>
              <a:rPr lang="fr-FR" sz="14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fr-FR" sz="1400" dirty="0" smtClean="0">
                <a:solidFill>
                  <a:schemeClr val="accent1">
                    <a:lumMod val="50000"/>
                  </a:schemeClr>
                </a:solidFill>
              </a:rPr>
              <a:t>- 1 255 </a:t>
            </a:r>
            <a:r>
              <a:rPr lang="fr-FR" sz="1400" dirty="0" err="1" smtClean="0">
                <a:solidFill>
                  <a:schemeClr val="accent1">
                    <a:lumMod val="50000"/>
                  </a:schemeClr>
                </a:solidFill>
              </a:rPr>
              <a:t>Gwh</a:t>
            </a:r>
            <a:r>
              <a:rPr lang="fr-FR" sz="1400" dirty="0" smtClean="0">
                <a:solidFill>
                  <a:schemeClr val="accent1">
                    <a:lumMod val="50000"/>
                  </a:schemeClr>
                </a:solidFill>
              </a:rPr>
              <a:t>/an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7779359" y="1170293"/>
            <a:ext cx="386400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/>
            <a:r>
              <a:rPr lang="fr-FR" b="1" dirty="0" smtClean="0">
                <a:solidFill>
                  <a:schemeClr val="accent1">
                    <a:lumMod val="50000"/>
                  </a:schemeClr>
                </a:solidFill>
              </a:rPr>
              <a:t>Objectifs opérationnels</a:t>
            </a:r>
          </a:p>
          <a:p>
            <a:pPr marL="285750" indent="-285750" fontAlgn="auto">
              <a:buFont typeface="Arial" panose="020B0604020202020204" pitchFamily="34" charset="0"/>
              <a:buChar char="•"/>
            </a:pPr>
            <a:r>
              <a:rPr lang="fr-FR" sz="1600" dirty="0" smtClean="0">
                <a:solidFill>
                  <a:schemeClr val="accent1">
                    <a:lumMod val="50000"/>
                  </a:schemeClr>
                </a:solidFill>
              </a:rPr>
              <a:t>Atteindre 10 à 12 % des transports en transports en commun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7779359" y="3440854"/>
            <a:ext cx="398315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/>
            <a:r>
              <a:rPr lang="fr-FR" b="1" dirty="0" smtClean="0">
                <a:solidFill>
                  <a:schemeClr val="accent1">
                    <a:lumMod val="50000"/>
                  </a:schemeClr>
                </a:solidFill>
              </a:rPr>
              <a:t>Objectifs opérationnels</a:t>
            </a:r>
          </a:p>
          <a:p>
            <a:pPr marL="285750" indent="-285750" fontAlgn="auto">
              <a:buFont typeface="Arial" panose="020B0604020202020204" pitchFamily="34" charset="0"/>
              <a:buChar char="•"/>
            </a:pPr>
            <a:r>
              <a:rPr lang="fr-FR" sz="1600" dirty="0" smtClean="0">
                <a:solidFill>
                  <a:schemeClr val="accent1">
                    <a:lumMod val="50000"/>
                  </a:schemeClr>
                </a:solidFill>
              </a:rPr>
              <a:t>Passer le taux d’occupation des véhicules de 1,1 à  1,3 personnes  ( </a:t>
            </a:r>
            <a:r>
              <a:rPr lang="fr-FR" sz="1600" i="1" dirty="0" smtClean="0">
                <a:solidFill>
                  <a:schemeClr val="accent1">
                    <a:lumMod val="50000"/>
                  </a:schemeClr>
                </a:solidFill>
              </a:rPr>
              <a:t>pour trajets domicile-travail </a:t>
            </a:r>
            <a:r>
              <a:rPr lang="fr-FR" sz="1600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  <a:endParaRPr lang="fr-FR" sz="1600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 fontAlgn="auto">
              <a:buFont typeface="Arial" panose="020B0604020202020204" pitchFamily="34" charset="0"/>
              <a:buChar char="•"/>
            </a:pPr>
            <a:r>
              <a:rPr lang="fr-FR" sz="1600" dirty="0" smtClean="0">
                <a:solidFill>
                  <a:schemeClr val="accent1">
                    <a:lumMod val="50000"/>
                  </a:schemeClr>
                </a:solidFill>
              </a:rPr>
              <a:t>Favoriser les modes doux jusqu’à 10 km + atteindre une part modale du vélo de 10% au-delà de 5 km</a:t>
            </a:r>
          </a:p>
          <a:p>
            <a:pPr marL="285750" indent="-285750" fontAlgn="auto">
              <a:buFont typeface="Arial" panose="020B0604020202020204" pitchFamily="34" charset="0"/>
              <a:buChar char="•"/>
            </a:pPr>
            <a:r>
              <a:rPr lang="fr-FR" sz="1600" dirty="0" smtClean="0">
                <a:solidFill>
                  <a:schemeClr val="accent1">
                    <a:lumMod val="50000"/>
                  </a:schemeClr>
                </a:solidFill>
              </a:rPr>
              <a:t>Atteindre 75 000 </a:t>
            </a:r>
            <a:r>
              <a:rPr lang="fr-FR" sz="1600" dirty="0" err="1" smtClean="0">
                <a:solidFill>
                  <a:schemeClr val="accent1">
                    <a:lumMod val="50000"/>
                  </a:schemeClr>
                </a:solidFill>
              </a:rPr>
              <a:t>co-voitureurs</a:t>
            </a:r>
            <a:r>
              <a:rPr lang="fr-FR" sz="1600" dirty="0" smtClean="0">
                <a:solidFill>
                  <a:schemeClr val="accent1">
                    <a:lumMod val="50000"/>
                  </a:schemeClr>
                </a:solidFill>
              </a:rPr>
              <a:t> avant 2030</a:t>
            </a:r>
          </a:p>
          <a:p>
            <a:pPr marL="285750" indent="-285750" fontAlgn="auto">
              <a:buFont typeface="Arial" panose="020B0604020202020204" pitchFamily="34" charset="0"/>
              <a:buChar char="•"/>
            </a:pPr>
            <a:r>
              <a:rPr lang="fr-FR" sz="1600" dirty="0" smtClean="0">
                <a:solidFill>
                  <a:schemeClr val="accent1">
                    <a:lumMod val="50000"/>
                  </a:schemeClr>
                </a:solidFill>
              </a:rPr>
              <a:t>Atteindre 10% de télétravail et ¼ des journées </a:t>
            </a:r>
            <a:r>
              <a:rPr lang="fr-FR" sz="1600" dirty="0" err="1" smtClean="0">
                <a:solidFill>
                  <a:schemeClr val="accent1">
                    <a:lumMod val="50000"/>
                  </a:schemeClr>
                </a:solidFill>
              </a:rPr>
              <a:t>télétravaillées</a:t>
            </a:r>
            <a:r>
              <a:rPr lang="fr-FR" sz="1600" dirty="0" smtClean="0">
                <a:solidFill>
                  <a:schemeClr val="accent1">
                    <a:lumMod val="50000"/>
                  </a:schemeClr>
                </a:solidFill>
              </a:rPr>
              <a:t> pour 10% de la population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5419262" y="3440854"/>
            <a:ext cx="2269753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/>
            <a:r>
              <a:rPr lang="fr-FR" b="1" dirty="0" smtClean="0">
                <a:solidFill>
                  <a:schemeClr val="accent1">
                    <a:lumMod val="50000"/>
                  </a:schemeClr>
                </a:solidFill>
              </a:rPr>
              <a:t>Résultats </a:t>
            </a:r>
            <a:r>
              <a:rPr lang="fr-FR" b="1" dirty="0">
                <a:solidFill>
                  <a:schemeClr val="accent1">
                    <a:lumMod val="50000"/>
                  </a:schemeClr>
                </a:solidFill>
              </a:rPr>
              <a:t>attendus </a:t>
            </a:r>
            <a:r>
              <a:rPr lang="fr-FR" b="1" dirty="0" smtClean="0">
                <a:solidFill>
                  <a:schemeClr val="accent1">
                    <a:lumMod val="50000"/>
                  </a:schemeClr>
                </a:solidFill>
              </a:rPr>
              <a:t>(2030)</a:t>
            </a:r>
            <a:endParaRPr lang="fr-FR" dirty="0">
              <a:solidFill>
                <a:schemeClr val="accent1">
                  <a:lumMod val="50000"/>
                </a:schemeClr>
              </a:solidFill>
            </a:endParaRPr>
          </a:p>
          <a:p>
            <a:pPr fontAlgn="auto"/>
            <a:r>
              <a:rPr lang="fr-FR" sz="1400" dirty="0">
                <a:solidFill>
                  <a:schemeClr val="accent1">
                    <a:lumMod val="50000"/>
                  </a:schemeClr>
                </a:solidFill>
              </a:rPr>
              <a:t>- réduire les émissions de GES </a:t>
            </a:r>
            <a:r>
              <a:rPr lang="fr-FR" sz="1400" dirty="0" smtClean="0">
                <a:solidFill>
                  <a:schemeClr val="accent1">
                    <a:lumMod val="50000"/>
                  </a:schemeClr>
                </a:solidFill>
              </a:rPr>
              <a:t>:</a:t>
            </a:r>
            <a:br>
              <a:rPr lang="fr-FR" sz="14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fr-FR" sz="1400" dirty="0" smtClean="0">
                <a:solidFill>
                  <a:schemeClr val="accent1">
                    <a:lumMod val="50000"/>
                  </a:schemeClr>
                </a:solidFill>
              </a:rPr>
              <a:t>-   313 </a:t>
            </a:r>
            <a:r>
              <a:rPr lang="fr-FR" sz="1400" dirty="0">
                <a:solidFill>
                  <a:schemeClr val="accent1">
                    <a:lumMod val="50000"/>
                  </a:schemeClr>
                </a:solidFill>
              </a:rPr>
              <a:t>KteqCO2/an</a:t>
            </a:r>
          </a:p>
          <a:p>
            <a:pPr fontAlgn="auto"/>
            <a:r>
              <a:rPr lang="fr-FR" sz="1400" dirty="0">
                <a:solidFill>
                  <a:schemeClr val="accent1">
                    <a:lumMod val="50000"/>
                  </a:schemeClr>
                </a:solidFill>
              </a:rPr>
              <a:t>- réduire les consommations </a:t>
            </a:r>
            <a:r>
              <a:rPr lang="fr-FR" sz="14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fr-FR" sz="14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fr-FR" sz="1400" dirty="0" smtClean="0">
                <a:solidFill>
                  <a:schemeClr val="accent1">
                    <a:lumMod val="50000"/>
                  </a:schemeClr>
                </a:solidFill>
              </a:rPr>
              <a:t>- 1284 </a:t>
            </a:r>
            <a:r>
              <a:rPr lang="fr-FR" sz="1400" dirty="0" err="1" smtClean="0">
                <a:solidFill>
                  <a:schemeClr val="accent1">
                    <a:lumMod val="50000"/>
                  </a:schemeClr>
                </a:solidFill>
              </a:rPr>
              <a:t>Gwh</a:t>
            </a:r>
            <a:r>
              <a:rPr lang="fr-FR" sz="1400" dirty="0" smtClean="0">
                <a:solidFill>
                  <a:schemeClr val="accent1">
                    <a:lumMod val="50000"/>
                  </a:schemeClr>
                </a:solidFill>
              </a:rPr>
              <a:t>/an</a:t>
            </a:r>
            <a:endParaRPr lang="fr-FR" dirty="0"/>
          </a:p>
        </p:txBody>
      </p:sp>
      <p:sp>
        <p:nvSpPr>
          <p:cNvPr id="5" name="Flèche droite 4"/>
          <p:cNvSpPr/>
          <p:nvPr/>
        </p:nvSpPr>
        <p:spPr>
          <a:xfrm>
            <a:off x="5056909" y="1634836"/>
            <a:ext cx="362353" cy="3441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Flèche droite 11"/>
          <p:cNvSpPr/>
          <p:nvPr/>
        </p:nvSpPr>
        <p:spPr>
          <a:xfrm>
            <a:off x="5042457" y="3613818"/>
            <a:ext cx="362353" cy="3441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2564433" y="3370392"/>
            <a:ext cx="2622782" cy="830997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/>
              <a:t>Favoriser </a:t>
            </a:r>
            <a:r>
              <a:rPr lang="fr-FR" sz="1600" b="1" dirty="0"/>
              <a:t>les alternatives et compléments à la voiture individuelle 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2669655" y="390263"/>
            <a:ext cx="1974304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Voyageurs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84481537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5" grpId="0" animBg="1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9223729"/>
              </p:ext>
            </p:extLst>
          </p:nvPr>
        </p:nvGraphicFramePr>
        <p:xfrm>
          <a:off x="-1" y="1"/>
          <a:ext cx="12192000" cy="6910880"/>
        </p:xfrm>
        <a:graphic>
          <a:graphicData uri="http://schemas.openxmlformats.org/drawingml/2006/table">
            <a:tbl>
              <a:tblPr firstRow="1" firstCol="1" bandRow="1"/>
              <a:tblGrid>
                <a:gridCol w="1045028"/>
                <a:gridCol w="509117"/>
                <a:gridCol w="8401225"/>
                <a:gridCol w="1081825"/>
                <a:gridCol w="1154805"/>
              </a:tblGrid>
              <a:tr h="4413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Thème</a:t>
                      </a:r>
                      <a:endParaRPr lang="fr-FR" sz="16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 err="1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Obj</a:t>
                      </a:r>
                      <a:r>
                        <a:rPr lang="fr-FR" sz="14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. N°</a:t>
                      </a:r>
                      <a:endParaRPr lang="fr-FR" sz="16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800" b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Les 14 </a:t>
                      </a:r>
                      <a:r>
                        <a:rPr lang="fr-FR" sz="28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objectifs stratégiques </a:t>
                      </a:r>
                      <a:r>
                        <a:rPr lang="fr-FR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(domaine Climat-Air-Energie) </a:t>
                      </a:r>
                      <a:endParaRPr lang="fr-FR" sz="12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GES</a:t>
                      </a:r>
                      <a:endParaRPr lang="fr-FR" sz="18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Energie</a:t>
                      </a:r>
                      <a:endParaRPr lang="fr-FR" sz="18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92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1. </a:t>
                      </a:r>
                      <a:r>
                        <a:rPr lang="fr-FR" sz="1200" b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 Industrie </a:t>
                      </a:r>
                      <a:r>
                        <a:rPr lang="fr-FR" sz="12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et mode de production</a:t>
                      </a:r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1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Améliorer les procédés</a:t>
                      </a:r>
                      <a:r>
                        <a:rPr lang="fr-FR" sz="14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 (meilleures technologies disponibles ; technologies de rupture ; économie circulaire ; l’écologie industrielle et territoriale</a:t>
                      </a:r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-7 162 </a:t>
                      </a:r>
                      <a:r>
                        <a:rPr lang="fr-FR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kTeqCO2/an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- 14 476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Gwh/an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9824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 </a:t>
                      </a:r>
                      <a:r>
                        <a:rPr lang="fr-FR" sz="1200" b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2</a:t>
                      </a:r>
                      <a:r>
                        <a:rPr lang="fr-FR" sz="12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. </a:t>
                      </a:r>
                      <a:r>
                        <a:rPr lang="fr-FR" sz="1200" b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 Résidentiel</a:t>
                      </a:r>
                      <a:r>
                        <a:rPr lang="fr-FR" sz="12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, tertiaire, Aménagement foncier</a:t>
                      </a:r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2</a:t>
                      </a:r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Réhabiliter thermiquement le bâti</a:t>
                      </a:r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</a:t>
                      </a:r>
                      <a:r>
                        <a:rPr lang="fr-FR" sz="14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3 000 </a:t>
                      </a:r>
                      <a:r>
                        <a:rPr lang="fr-FR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kTeqCO2/an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</a:t>
                      </a:r>
                      <a:r>
                        <a:rPr lang="fr-FR" sz="14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10 600 </a:t>
                      </a:r>
                      <a:r>
                        <a:rPr lang="fr-FR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Gwh/an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656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3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Privilégier le renouvellement urbain à l’extension urbaine</a:t>
                      </a:r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-354 </a:t>
                      </a:r>
                      <a:r>
                        <a:rPr lang="fr-FR" sz="12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kTeqCO2/an</a:t>
                      </a:r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-1 395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Gwh/an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080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4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Réduire le rythme d’artificialisation des sols (hors grands projets)</a:t>
                      </a:r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441311">
                <a:tc row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 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 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 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3. 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Transport Mobilité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 5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Encourager des véhicules moins émetteurs de GES et moins polluant </a:t>
                      </a:r>
                      <a:br>
                        <a:rPr lang="fr-FR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</a:br>
                      <a:r>
                        <a:rPr lang="fr-FR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(électriques et/ou gaz) 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</a:t>
                      </a:r>
                      <a:r>
                        <a:rPr lang="fr-FR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1 720 </a:t>
                      </a:r>
                      <a:r>
                        <a:rPr lang="fr-FR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 kTeqCO2/an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</a:t>
                      </a:r>
                      <a:r>
                        <a:rPr lang="fr-FR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5 650 </a:t>
                      </a:r>
                      <a:r>
                        <a:rPr lang="fr-FR" sz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Gwh</a:t>
                      </a:r>
                      <a:r>
                        <a:rPr lang="fr-FR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/an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131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6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Proposer des conditions de déplacement soutenable : Améliorer les conditions de déplacement en transport (en transport en commun et sur le réseau routier)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-336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kTeqCO2/an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</a:t>
                      </a: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1 255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Gwh/an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982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7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 Favoriser les alternatives et compléments à la voiture individuelle 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</a:t>
                      </a:r>
                      <a:r>
                        <a:rPr lang="fr-FR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313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kTeqCO2/an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</a:t>
                      </a:r>
                      <a:r>
                        <a:rPr lang="fr-FR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1 284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Gwh</a:t>
                      </a:r>
                      <a:r>
                        <a:rPr lang="fr-FR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/an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2727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8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Augmenter la part modale du fluvial et du ferroviaire</a:t>
                      </a:r>
                      <a:br>
                        <a:rPr lang="fr-FR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</a:b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pour le transport de marchandises 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</a:t>
                      </a: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298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kTeqCO2/an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</a:t>
                      </a: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1155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Gwh/an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</a:tr>
              <a:tr h="40982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9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Favoriser des formes de logistique urbaine et de desserte du dernier Km plus efficaces (OS3)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-416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kTeqCO2/an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</a:t>
                      </a: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1 681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Gwh/an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</a:tr>
              <a:tr h="4161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 </a:t>
                      </a:r>
                      <a:r>
                        <a:rPr lang="fr-FR" sz="1200" b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4</a:t>
                      </a:r>
                      <a:r>
                        <a:rPr lang="fr-FR" sz="12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. </a:t>
                      </a:r>
                      <a:endParaRPr lang="fr-FR" sz="1200" b="1" dirty="0" smtClean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Gadugi" panose="020B0502040204020203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Agriculture</a:t>
                      </a:r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10</a:t>
                      </a:r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Maintenir et restaurer les services systémiques rendus des sols </a:t>
                      </a:r>
                      <a:r>
                        <a:rPr lang="fr-FR" sz="14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 (</a:t>
                      </a:r>
                      <a:r>
                        <a:rPr lang="fr-FR" sz="14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dont « piège à carbone »); </a:t>
                      </a:r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</a:t>
                      </a:r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</a:t>
                      </a:r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13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5. Energies renouvelables</a:t>
                      </a:r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11</a:t>
                      </a:r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Développer l’autonomie énergétique des territoires et des entreprises </a:t>
                      </a:r>
                      <a:br>
                        <a:rPr lang="fr-FR" sz="14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</a:br>
                      <a:r>
                        <a:rPr lang="fr-FR" sz="14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(multiplier par 2 la part des énergies renouvelables d’ici 2030 ; de 17 à 36 TWh) </a:t>
                      </a:r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</a:t>
                      </a:r>
                      <a:r>
                        <a:rPr lang="fr-FR" sz="14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3 400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kTeqCO2/an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+ </a:t>
                      </a:r>
                      <a:r>
                        <a:rPr lang="fr-FR" sz="14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36 T</a:t>
                      </a:r>
                      <a:r>
                        <a:rPr lang="fr-FR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Wh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 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6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6. Adaptation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12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Adapter les territoires au changement climatique </a:t>
                      </a:r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6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7.     Air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13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Améliorer la qualité de l’air  : diminuer les émissions de </a:t>
                      </a:r>
                      <a:r>
                        <a:rPr lang="fr-FR" sz="1400" dirty="0" err="1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NOx</a:t>
                      </a:r>
                      <a:r>
                        <a:rPr lang="fr-FR" sz="14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 (- 172 kT) et de PM10 ( -10,5 kT) en 2030</a:t>
                      </a: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6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7.    GES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14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Réduire les consommations d’énergie et des gaz à effet de serre (- </a:t>
                      </a:r>
                      <a:r>
                        <a:rPr lang="fr-FR" sz="14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18 134 </a:t>
                      </a:r>
                      <a:r>
                        <a:rPr lang="fr-FR" sz="12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kTeqCO2/an</a:t>
                      </a:r>
                      <a:r>
                        <a:rPr lang="fr-FR" sz="14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 avant 2030)  </a:t>
                      </a:r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75147">
                <a:tc gridSpan="3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8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TOTAL</a:t>
                      </a:r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 </a:t>
                      </a:r>
                      <a:r>
                        <a:rPr lang="fr-FR" sz="14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18 134</a:t>
                      </a:r>
                      <a:r>
                        <a:rPr lang="fr-FR" sz="14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 </a:t>
                      </a:r>
                      <a:r>
                        <a:rPr lang="fr-FR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kTeqCO2/an</a:t>
                      </a:r>
                      <a:r>
                        <a:rPr lang="fr-FR" sz="12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 </a:t>
                      </a:r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fr-FR" sz="14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30%</a:t>
                      </a:r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 </a:t>
                      </a:r>
                      <a:r>
                        <a:rPr lang="fr-FR" sz="14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39 564</a:t>
                      </a:r>
                      <a:r>
                        <a:rPr lang="fr-FR" sz="14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 </a:t>
                      </a:r>
                      <a:r>
                        <a:rPr lang="fr-FR" sz="1200" dirty="0" err="1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Gwh</a:t>
                      </a:r>
                      <a:r>
                        <a:rPr lang="fr-FR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/an</a:t>
                      </a:r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- 19%</a:t>
                      </a:r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838200" y="1978983"/>
            <a:ext cx="11744459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68880" y="293141"/>
            <a:ext cx="9448800" cy="6324600"/>
          </a:xfrm>
          <a:prstGeom prst="rect">
            <a:avLst/>
          </a:prstGeom>
          <a:solidFill>
            <a:srgbClr val="FFE5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2551398" y="1277244"/>
            <a:ext cx="2247118" cy="923330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/>
              <a:t>A</a:t>
            </a:r>
            <a:r>
              <a:rPr lang="fr-FR" b="1" dirty="0" smtClean="0">
                <a:latin typeface="Calibri" panose="020F0502020204030204" pitchFamily="34" charset="0"/>
                <a:ea typeface="Calibri" panose="020F0502020204030204" pitchFamily="34" charset="0"/>
                <a:cs typeface="Gadugi" panose="020B0502040204020203" pitchFamily="34" charset="0"/>
              </a:rPr>
              <a:t>ugmenter </a:t>
            </a:r>
            <a:r>
              <a:rPr lang="fr-FR" b="1" dirty="0">
                <a:latin typeface="Calibri" panose="020F0502020204030204" pitchFamily="34" charset="0"/>
                <a:ea typeface="Calibri" panose="020F0502020204030204" pitchFamily="34" charset="0"/>
                <a:cs typeface="Gadugi" panose="020B0502040204020203" pitchFamily="34" charset="0"/>
              </a:rPr>
              <a:t>la part modale du fluvial </a:t>
            </a:r>
            <a:r>
              <a:rPr lang="fr-FR" b="1" dirty="0" smtClean="0">
                <a:latin typeface="Calibri" panose="020F0502020204030204" pitchFamily="34" charset="0"/>
                <a:ea typeface="Calibri" panose="020F0502020204030204" pitchFamily="34" charset="0"/>
                <a:cs typeface="Gadugi" panose="020B0502040204020203" pitchFamily="34" charset="0"/>
              </a:rPr>
              <a:t/>
            </a:r>
            <a:br>
              <a:rPr lang="fr-FR" b="1" dirty="0" smtClean="0">
                <a:latin typeface="Calibri" panose="020F0502020204030204" pitchFamily="34" charset="0"/>
                <a:ea typeface="Calibri" panose="020F0502020204030204" pitchFamily="34" charset="0"/>
                <a:cs typeface="Gadugi" panose="020B0502040204020203" pitchFamily="34" charset="0"/>
              </a:rPr>
            </a:br>
            <a:r>
              <a:rPr lang="fr-FR" b="1" dirty="0" smtClean="0">
                <a:latin typeface="Calibri" panose="020F0502020204030204" pitchFamily="34" charset="0"/>
                <a:ea typeface="Calibri" panose="020F0502020204030204" pitchFamily="34" charset="0"/>
                <a:cs typeface="Gadugi" panose="020B0502040204020203" pitchFamily="34" charset="0"/>
              </a:rPr>
              <a:t>et </a:t>
            </a:r>
            <a:r>
              <a:rPr lang="fr-FR" b="1" dirty="0">
                <a:latin typeface="Calibri" panose="020F0502020204030204" pitchFamily="34" charset="0"/>
                <a:ea typeface="Calibri" panose="020F0502020204030204" pitchFamily="34" charset="0"/>
                <a:cs typeface="Gadugi" panose="020B0502040204020203" pitchFamily="34" charset="0"/>
              </a:rPr>
              <a:t>du </a:t>
            </a:r>
            <a:r>
              <a:rPr lang="fr-FR" b="1" dirty="0" smtClean="0">
                <a:latin typeface="Calibri" panose="020F0502020204030204" pitchFamily="34" charset="0"/>
                <a:ea typeface="Calibri" panose="020F0502020204030204" pitchFamily="34" charset="0"/>
                <a:cs typeface="Gadugi" panose="020B0502040204020203" pitchFamily="34" charset="0"/>
              </a:rPr>
              <a:t>ferroviaire</a:t>
            </a:r>
            <a:r>
              <a:rPr lang="fr-FR" dirty="0" smtClean="0">
                <a:latin typeface="Calibri" panose="020F0502020204030204" pitchFamily="34" charset="0"/>
                <a:ea typeface="Calibri" panose="020F0502020204030204" pitchFamily="34" charset="0"/>
                <a:cs typeface="Gadugi" panose="020B0502040204020203" pitchFamily="34" charset="0"/>
              </a:rPr>
              <a:t> 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5282420" y="3630886"/>
            <a:ext cx="2639607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/>
            <a:r>
              <a:rPr lang="fr-FR" sz="1600" b="1" dirty="0" smtClean="0"/>
              <a:t>Résultats </a:t>
            </a:r>
            <a:r>
              <a:rPr lang="fr-FR" sz="1600" b="1" dirty="0"/>
              <a:t>attendus </a:t>
            </a:r>
            <a:r>
              <a:rPr lang="fr-FR" sz="1600" b="1" dirty="0" smtClean="0"/>
              <a:t>(2030)</a:t>
            </a:r>
            <a:endParaRPr lang="fr-FR" sz="1600" dirty="0"/>
          </a:p>
          <a:p>
            <a:pPr fontAlgn="auto"/>
            <a:r>
              <a:rPr lang="fr-FR" sz="1600" dirty="0">
                <a:solidFill>
                  <a:schemeClr val="accent1">
                    <a:lumMod val="50000"/>
                  </a:schemeClr>
                </a:solidFill>
              </a:rPr>
              <a:t>- réduire les </a:t>
            </a:r>
            <a:r>
              <a:rPr lang="fr-FR" sz="1600" dirty="0" smtClean="0">
                <a:solidFill>
                  <a:schemeClr val="accent1">
                    <a:lumMod val="50000"/>
                  </a:schemeClr>
                </a:solidFill>
              </a:rPr>
              <a:t>GES de : </a:t>
            </a:r>
            <a:br>
              <a:rPr lang="fr-FR" sz="16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fr-FR" sz="1600" dirty="0" smtClean="0">
                <a:solidFill>
                  <a:schemeClr val="accent1">
                    <a:lumMod val="50000"/>
                  </a:schemeClr>
                </a:solidFill>
              </a:rPr>
              <a:t>-   416 </a:t>
            </a:r>
            <a:r>
              <a:rPr lang="fr-FR" sz="1600" dirty="0">
                <a:solidFill>
                  <a:schemeClr val="accent1">
                    <a:lumMod val="50000"/>
                  </a:schemeClr>
                </a:solidFill>
              </a:rPr>
              <a:t>KteqCO2/an</a:t>
            </a:r>
          </a:p>
          <a:p>
            <a:pPr fontAlgn="auto"/>
            <a:r>
              <a:rPr lang="fr-FR" sz="1600" dirty="0">
                <a:solidFill>
                  <a:schemeClr val="accent1">
                    <a:lumMod val="50000"/>
                  </a:schemeClr>
                </a:solidFill>
              </a:rPr>
              <a:t>- réduire les consommations </a:t>
            </a:r>
            <a:r>
              <a:rPr lang="fr-FR" sz="16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fr-FR" sz="16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fr-FR" sz="1600" dirty="0" smtClean="0">
                <a:solidFill>
                  <a:schemeClr val="accent1">
                    <a:lumMod val="50000"/>
                  </a:schemeClr>
                </a:solidFill>
              </a:rPr>
              <a:t>- 1681 </a:t>
            </a:r>
            <a:r>
              <a:rPr lang="fr-FR" sz="1600" dirty="0" err="1">
                <a:solidFill>
                  <a:schemeClr val="accent1">
                    <a:lumMod val="50000"/>
                  </a:schemeClr>
                </a:solidFill>
              </a:rPr>
              <a:t>Gwh</a:t>
            </a:r>
            <a:r>
              <a:rPr lang="fr-FR" sz="1600" dirty="0">
                <a:solidFill>
                  <a:schemeClr val="accent1">
                    <a:lumMod val="50000"/>
                  </a:schemeClr>
                </a:solidFill>
              </a:rPr>
              <a:t>/an</a:t>
            </a:r>
          </a:p>
          <a:p>
            <a:pPr marL="285750" indent="-285750" fontAlgn="auto">
              <a:buFontTx/>
              <a:buChar char="-"/>
            </a:pPr>
            <a:endParaRPr lang="fr-FR" sz="1400" dirty="0" smtClean="0"/>
          </a:p>
          <a:p>
            <a:pPr marL="285750" indent="-285750" fontAlgn="auto">
              <a:buFontTx/>
              <a:buChar char="-"/>
            </a:pPr>
            <a:endParaRPr lang="fr-FR" sz="1400" dirty="0"/>
          </a:p>
          <a:p>
            <a:endParaRPr lang="fr-FR" sz="1600" dirty="0"/>
          </a:p>
        </p:txBody>
      </p:sp>
      <p:sp>
        <p:nvSpPr>
          <p:cNvPr id="5" name="ZoneTexte 4"/>
          <p:cNvSpPr txBox="1"/>
          <p:nvPr/>
        </p:nvSpPr>
        <p:spPr>
          <a:xfrm>
            <a:off x="8095700" y="1168076"/>
            <a:ext cx="27694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chemeClr val="accent1">
                    <a:lumMod val="50000"/>
                  </a:schemeClr>
                </a:solidFill>
              </a:rPr>
              <a:t>Objectifs opérationnels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600" dirty="0" smtClean="0">
                <a:solidFill>
                  <a:schemeClr val="accent5">
                    <a:lumMod val="75000"/>
                  </a:schemeClr>
                </a:solidFill>
              </a:rPr>
              <a:t>Atteindre une part modale fluviale et fer de 25% en 2030 </a:t>
            </a:r>
            <a:endParaRPr lang="fr-FR" sz="1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8082719" y="3604055"/>
            <a:ext cx="367426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chemeClr val="accent1">
                    <a:lumMod val="50000"/>
                  </a:schemeClr>
                </a:solidFill>
              </a:rPr>
              <a:t>Objectifs opérationnels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smtClean="0">
                <a:solidFill>
                  <a:schemeClr val="accent5">
                    <a:lumMod val="75000"/>
                  </a:schemeClr>
                </a:solidFill>
              </a:rPr>
              <a:t>Poursuivre l’amélioration des taux de charge de 20%</a:t>
            </a:r>
            <a:endParaRPr lang="fr-FR" sz="1600" dirty="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smtClean="0">
                <a:solidFill>
                  <a:schemeClr val="accent5">
                    <a:lumMod val="75000"/>
                  </a:schemeClr>
                </a:solidFill>
              </a:rPr>
              <a:t>Développer les usages alternatifs dans « le dernier km 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smtClean="0">
                <a:solidFill>
                  <a:schemeClr val="accent5">
                    <a:lumMod val="75000"/>
                  </a:schemeClr>
                </a:solidFill>
              </a:rPr>
              <a:t>Diminuer de 15% le flux de véhicules en zone urbaine par optimisation logistique</a:t>
            </a:r>
            <a:endParaRPr lang="fr-FR" sz="1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5217616" y="1157228"/>
            <a:ext cx="263960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/>
            <a:r>
              <a:rPr lang="fr-FR" sz="1600" b="1" dirty="0"/>
              <a:t>Résultats attendus </a:t>
            </a:r>
            <a:r>
              <a:rPr lang="fr-FR" sz="1600" b="1" dirty="0" smtClean="0"/>
              <a:t>(2030)</a:t>
            </a:r>
            <a:endParaRPr lang="fr-FR" sz="1600" dirty="0"/>
          </a:p>
          <a:p>
            <a:pPr fontAlgn="auto"/>
            <a:r>
              <a:rPr lang="fr-FR" sz="1600" dirty="0">
                <a:solidFill>
                  <a:schemeClr val="accent1">
                    <a:lumMod val="50000"/>
                  </a:schemeClr>
                </a:solidFill>
              </a:rPr>
              <a:t>- réduire les </a:t>
            </a:r>
            <a:r>
              <a:rPr lang="fr-FR" sz="1600" dirty="0" smtClean="0">
                <a:solidFill>
                  <a:schemeClr val="accent1">
                    <a:lumMod val="50000"/>
                  </a:schemeClr>
                </a:solidFill>
              </a:rPr>
              <a:t>GES de :</a:t>
            </a:r>
            <a:r>
              <a:rPr lang="fr-FR" sz="16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fr-FR" sz="16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fr-FR" sz="1600" dirty="0" smtClean="0">
                <a:solidFill>
                  <a:schemeClr val="accent1">
                    <a:lumMod val="50000"/>
                  </a:schemeClr>
                </a:solidFill>
              </a:rPr>
              <a:t>- </a:t>
            </a:r>
            <a:r>
              <a:rPr lang="fr-FR" sz="1600" dirty="0">
                <a:solidFill>
                  <a:schemeClr val="accent1">
                    <a:lumMod val="50000"/>
                  </a:schemeClr>
                </a:solidFill>
              </a:rPr>
              <a:t>298 </a:t>
            </a:r>
            <a:r>
              <a:rPr lang="fr-FR" sz="1600" dirty="0" smtClean="0">
                <a:solidFill>
                  <a:schemeClr val="accent1">
                    <a:lumMod val="50000"/>
                  </a:schemeClr>
                </a:solidFill>
              </a:rPr>
              <a:t> KteqCO2/an</a:t>
            </a:r>
            <a:endParaRPr lang="fr-FR" sz="1600" dirty="0">
              <a:solidFill>
                <a:schemeClr val="accent1">
                  <a:lumMod val="50000"/>
                </a:schemeClr>
              </a:solidFill>
            </a:endParaRPr>
          </a:p>
          <a:p>
            <a:pPr fontAlgn="auto"/>
            <a:r>
              <a:rPr lang="fr-FR" sz="1600" dirty="0" smtClean="0">
                <a:solidFill>
                  <a:schemeClr val="accent1">
                    <a:lumMod val="50000"/>
                  </a:schemeClr>
                </a:solidFill>
              </a:rPr>
              <a:t>- réduire </a:t>
            </a:r>
            <a:r>
              <a:rPr lang="fr-FR" sz="1600" dirty="0">
                <a:solidFill>
                  <a:schemeClr val="accent1">
                    <a:lumMod val="50000"/>
                  </a:schemeClr>
                </a:solidFill>
              </a:rPr>
              <a:t>les </a:t>
            </a:r>
            <a:r>
              <a:rPr lang="fr-FR" sz="1600" dirty="0" smtClean="0">
                <a:solidFill>
                  <a:schemeClr val="accent1">
                    <a:lumMod val="50000"/>
                  </a:schemeClr>
                </a:solidFill>
              </a:rPr>
              <a:t>consommations</a:t>
            </a:r>
            <a:br>
              <a:rPr lang="fr-FR" sz="16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fr-FR" sz="1600" dirty="0" smtClean="0">
                <a:solidFill>
                  <a:schemeClr val="accent1">
                    <a:lumMod val="50000"/>
                  </a:schemeClr>
                </a:solidFill>
              </a:rPr>
              <a:t>- 1155 </a:t>
            </a:r>
            <a:r>
              <a:rPr lang="fr-FR" sz="1600" dirty="0" err="1" smtClean="0">
                <a:solidFill>
                  <a:schemeClr val="accent1">
                    <a:lumMod val="50000"/>
                  </a:schemeClr>
                </a:solidFill>
              </a:rPr>
              <a:t>Gwh</a:t>
            </a:r>
            <a:r>
              <a:rPr lang="fr-FR" sz="1600" dirty="0" smtClean="0">
                <a:solidFill>
                  <a:schemeClr val="accent1">
                    <a:lumMod val="50000"/>
                  </a:schemeClr>
                </a:solidFill>
              </a:rPr>
              <a:t>/an</a:t>
            </a:r>
            <a:endParaRPr lang="fr-FR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2669655" y="390263"/>
            <a:ext cx="1974304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4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Marchandises</a:t>
            </a:r>
            <a:endParaRPr lang="fr-FR" sz="2400" dirty="0"/>
          </a:p>
        </p:txBody>
      </p:sp>
      <p:sp>
        <p:nvSpPr>
          <p:cNvPr id="11" name="ZoneTexte 10"/>
          <p:cNvSpPr txBox="1"/>
          <p:nvPr/>
        </p:nvSpPr>
        <p:spPr>
          <a:xfrm>
            <a:off x="2551398" y="3630886"/>
            <a:ext cx="2311922" cy="1477328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fontAlgn="t"/>
            <a:r>
              <a:rPr lang="fr-FR" b="1" dirty="0" smtClean="0">
                <a:latin typeface="Calibri" panose="020F0502020204030204" pitchFamily="34" charset="0"/>
                <a:ea typeface="Calibri" panose="020F0502020204030204" pitchFamily="34" charset="0"/>
                <a:cs typeface="Gadugi" panose="020B0502040204020203" pitchFamily="34" charset="0"/>
              </a:rPr>
              <a:t>Favoriser </a:t>
            </a:r>
            <a:r>
              <a:rPr lang="fr-FR" b="1" dirty="0">
                <a:latin typeface="Calibri" panose="020F0502020204030204" pitchFamily="34" charset="0"/>
                <a:ea typeface="Calibri" panose="020F0502020204030204" pitchFamily="34" charset="0"/>
                <a:cs typeface="Gadugi" panose="020B0502040204020203" pitchFamily="34" charset="0"/>
              </a:rPr>
              <a:t>des formes de logistique </a:t>
            </a:r>
            <a:r>
              <a:rPr lang="fr-FR" b="1" dirty="0" smtClean="0">
                <a:latin typeface="Calibri" panose="020F0502020204030204" pitchFamily="34" charset="0"/>
                <a:ea typeface="Calibri" panose="020F0502020204030204" pitchFamily="34" charset="0"/>
                <a:cs typeface="Gadugi" panose="020B0502040204020203" pitchFamily="34" charset="0"/>
              </a:rPr>
              <a:t>urbaine et de </a:t>
            </a:r>
            <a:r>
              <a:rPr lang="fr-FR" b="1" dirty="0">
                <a:latin typeface="Calibri" panose="020F0502020204030204" pitchFamily="34" charset="0"/>
                <a:ea typeface="Calibri" panose="020F0502020204030204" pitchFamily="34" charset="0"/>
                <a:cs typeface="Gadugi" panose="020B0502040204020203" pitchFamily="34" charset="0"/>
              </a:rPr>
              <a:t>desserte du dernier Km plus </a:t>
            </a:r>
            <a:r>
              <a:rPr lang="fr-FR" b="1" dirty="0" smtClean="0">
                <a:latin typeface="Calibri" panose="020F0502020204030204" pitchFamily="34" charset="0"/>
                <a:ea typeface="Calibri" panose="020F0502020204030204" pitchFamily="34" charset="0"/>
                <a:cs typeface="Gadugi" panose="020B0502040204020203" pitchFamily="34" charset="0"/>
              </a:rPr>
              <a:t>efficaces</a:t>
            </a:r>
            <a:endParaRPr lang="fr-FR" dirty="0"/>
          </a:p>
        </p:txBody>
      </p:sp>
      <p:sp>
        <p:nvSpPr>
          <p:cNvPr id="13" name="Flèche droite 12"/>
          <p:cNvSpPr/>
          <p:nvPr/>
        </p:nvSpPr>
        <p:spPr>
          <a:xfrm>
            <a:off x="4657814" y="1523999"/>
            <a:ext cx="412950" cy="4272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Flèche droite 13"/>
          <p:cNvSpPr/>
          <p:nvPr/>
        </p:nvSpPr>
        <p:spPr>
          <a:xfrm>
            <a:off x="4708778" y="4175511"/>
            <a:ext cx="412950" cy="4272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54710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9" grpId="0"/>
      <p:bldP spid="11" grpId="0" animBg="1"/>
      <p:bldP spid="13" grpId="0" animBg="1"/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8588674"/>
              </p:ext>
            </p:extLst>
          </p:nvPr>
        </p:nvGraphicFramePr>
        <p:xfrm>
          <a:off x="-1" y="1"/>
          <a:ext cx="12192000" cy="6910880"/>
        </p:xfrm>
        <a:graphic>
          <a:graphicData uri="http://schemas.openxmlformats.org/drawingml/2006/table">
            <a:tbl>
              <a:tblPr firstRow="1" firstCol="1" bandRow="1"/>
              <a:tblGrid>
                <a:gridCol w="1045028"/>
                <a:gridCol w="509117"/>
                <a:gridCol w="8401225"/>
                <a:gridCol w="1081825"/>
                <a:gridCol w="1154805"/>
              </a:tblGrid>
              <a:tr h="4413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Thème</a:t>
                      </a:r>
                      <a:endParaRPr lang="fr-FR" sz="16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 err="1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Obj</a:t>
                      </a:r>
                      <a:r>
                        <a:rPr lang="fr-FR" sz="14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. N°</a:t>
                      </a:r>
                      <a:endParaRPr lang="fr-FR" sz="16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800" b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Les 14 </a:t>
                      </a:r>
                      <a:r>
                        <a:rPr lang="fr-FR" sz="28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objectifs stratégiques </a:t>
                      </a:r>
                      <a:r>
                        <a:rPr lang="fr-FR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(domaine Climat-Air-Energie) </a:t>
                      </a:r>
                      <a:endParaRPr lang="fr-FR" sz="12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GES</a:t>
                      </a:r>
                      <a:endParaRPr lang="fr-FR" sz="18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Energie</a:t>
                      </a:r>
                      <a:endParaRPr lang="fr-FR" sz="18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92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1. </a:t>
                      </a:r>
                      <a:r>
                        <a:rPr lang="fr-FR" sz="1200" b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 Industrie </a:t>
                      </a:r>
                      <a:r>
                        <a:rPr lang="fr-FR" sz="12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et mode de production</a:t>
                      </a:r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1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Améliorer les procédés</a:t>
                      </a:r>
                      <a:r>
                        <a:rPr lang="fr-FR" sz="14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 (meilleures technologies disponibles ; technologies de rupture ; économie circulaire ; l’écologie industrielle et territoriale</a:t>
                      </a:r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-7 162 </a:t>
                      </a:r>
                      <a:r>
                        <a:rPr lang="fr-FR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kTeqCO2/an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- 14 476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Gwh/an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9824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 </a:t>
                      </a:r>
                      <a:r>
                        <a:rPr lang="fr-FR" sz="1200" b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2</a:t>
                      </a:r>
                      <a:r>
                        <a:rPr lang="fr-FR" sz="12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. </a:t>
                      </a:r>
                      <a:r>
                        <a:rPr lang="fr-FR" sz="1200" b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 Résidentiel</a:t>
                      </a:r>
                      <a:r>
                        <a:rPr lang="fr-FR" sz="12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, tertiaire, Aménagement foncier</a:t>
                      </a:r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2</a:t>
                      </a:r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Réhabiliter thermiquement le bâti</a:t>
                      </a:r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</a:t>
                      </a:r>
                      <a:r>
                        <a:rPr lang="fr-FR" sz="14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3 000 </a:t>
                      </a:r>
                      <a:r>
                        <a:rPr lang="fr-FR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kTeqCO2/an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</a:t>
                      </a:r>
                      <a:r>
                        <a:rPr lang="fr-FR" sz="14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10 600 </a:t>
                      </a:r>
                      <a:r>
                        <a:rPr lang="fr-FR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Gwh/an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656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3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Privilégier le renouvellement urbain à l’extension urbaine</a:t>
                      </a:r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-354 </a:t>
                      </a:r>
                      <a:r>
                        <a:rPr lang="fr-FR" sz="12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kTeqCO2/an</a:t>
                      </a:r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-1 395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Gwh/an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080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4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Réduire le rythme d’artificialisation des sols (hors grands projets)</a:t>
                      </a:r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441311">
                <a:tc row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 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 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 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3. 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Transport Mobilité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 5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Encourager des véhicules moins émetteurs de GES et moins polluant </a:t>
                      </a:r>
                      <a:br>
                        <a:rPr lang="fr-FR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</a:br>
                      <a:r>
                        <a:rPr lang="fr-FR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(électriques et/ou gaz) 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</a:t>
                      </a:r>
                      <a:r>
                        <a:rPr lang="fr-FR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1 720 </a:t>
                      </a:r>
                      <a:r>
                        <a:rPr lang="fr-FR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 kTeqCO2/an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</a:t>
                      </a:r>
                      <a:r>
                        <a:rPr lang="fr-FR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5 650 </a:t>
                      </a:r>
                      <a:r>
                        <a:rPr lang="fr-FR" sz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Gwh</a:t>
                      </a:r>
                      <a:r>
                        <a:rPr lang="fr-FR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/an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  <a:tr h="44131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6</a:t>
                      </a:r>
                      <a:endParaRPr lang="fr-FR" sz="140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Proposer des conditions de déplacement soutenable : Améliorer les conditions de déplacement en transport (en transport en commun et sur le réseau routier)</a:t>
                      </a:r>
                      <a:endParaRPr lang="fr-FR" sz="140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-336</a:t>
                      </a:r>
                      <a:endParaRPr lang="fr-FR" sz="140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kTeqCO2/an</a:t>
                      </a:r>
                      <a:endParaRPr lang="fr-FR" sz="140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</a:t>
                      </a:r>
                      <a:r>
                        <a:rPr lang="fr-FR" sz="140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1 255</a:t>
                      </a:r>
                      <a:endParaRPr lang="fr-FR" sz="140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Gwh/an</a:t>
                      </a:r>
                      <a:endParaRPr lang="fr-FR" sz="140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982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7</a:t>
                      </a:r>
                      <a:endParaRPr lang="fr-FR" sz="140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 Favoriser les alternatives et compléments à la voiture individuelle </a:t>
                      </a:r>
                      <a:endParaRPr lang="fr-FR" sz="140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</a:t>
                      </a:r>
                      <a:r>
                        <a:rPr lang="fr-FR" sz="140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313</a:t>
                      </a:r>
                      <a:endParaRPr lang="fr-FR" sz="140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kTeqCO2/an</a:t>
                      </a:r>
                      <a:endParaRPr lang="fr-FR" sz="140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</a:t>
                      </a:r>
                      <a:r>
                        <a:rPr lang="fr-FR" sz="140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1 284</a:t>
                      </a:r>
                      <a:endParaRPr lang="fr-FR" sz="140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Gwh/an</a:t>
                      </a:r>
                      <a:endParaRPr lang="fr-FR" sz="140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2727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8</a:t>
                      </a:r>
                      <a:endParaRPr lang="fr-FR" sz="140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Augmenter la part modale du fluvial et du ferroviaire</a:t>
                      </a:r>
                      <a:br>
                        <a:rPr lang="fr-FR" sz="140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</a:br>
                      <a:r>
                        <a:rPr lang="fr-FR" sz="140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pour le transport de marchandises </a:t>
                      </a:r>
                      <a:endParaRPr lang="fr-FR" sz="140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</a:t>
                      </a:r>
                      <a:r>
                        <a:rPr lang="fr-FR" sz="140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298</a:t>
                      </a:r>
                      <a:endParaRPr lang="fr-FR" sz="140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kTeqCO2/an</a:t>
                      </a:r>
                      <a:endParaRPr lang="fr-FR" sz="140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</a:t>
                      </a:r>
                      <a:r>
                        <a:rPr lang="fr-FR" sz="140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1155</a:t>
                      </a:r>
                      <a:endParaRPr lang="fr-FR" sz="140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Gwh/an</a:t>
                      </a:r>
                      <a:endParaRPr lang="fr-FR" sz="140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982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9</a:t>
                      </a:r>
                      <a:endParaRPr lang="fr-FR" sz="140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Favoriser des formes de logistique urbaine et de desserte du dernier Km plus efficaces (OS3)</a:t>
                      </a:r>
                      <a:endParaRPr lang="fr-FR" sz="140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-416</a:t>
                      </a:r>
                      <a:endParaRPr lang="fr-FR" sz="140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kTeqCO2/an</a:t>
                      </a:r>
                      <a:endParaRPr lang="fr-FR" sz="140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</a:t>
                      </a:r>
                      <a:r>
                        <a:rPr lang="fr-FR" sz="140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1 681</a:t>
                      </a:r>
                      <a:endParaRPr lang="fr-FR" sz="140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 err="1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Gwh</a:t>
                      </a:r>
                      <a:r>
                        <a:rPr lang="fr-FR" sz="120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/an</a:t>
                      </a:r>
                      <a:endParaRPr lang="fr-FR" sz="140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61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 </a:t>
                      </a:r>
                      <a:r>
                        <a:rPr lang="fr-FR" sz="1200" b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4</a:t>
                      </a:r>
                      <a:r>
                        <a:rPr lang="fr-FR" sz="12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. </a:t>
                      </a:r>
                      <a:endParaRPr lang="fr-FR" sz="1200" b="1" dirty="0" smtClean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Gadugi" panose="020B0502040204020203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Agriculture</a:t>
                      </a:r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10</a:t>
                      </a:r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Maintenir et restaurer les services systémiques rendus des sols </a:t>
                      </a:r>
                      <a:r>
                        <a:rPr lang="fr-FR" sz="14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 (</a:t>
                      </a:r>
                      <a:r>
                        <a:rPr lang="fr-FR" sz="14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dont « piège à carbone »); </a:t>
                      </a:r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</a:t>
                      </a:r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</a:t>
                      </a:r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13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5. Energies renouvelables</a:t>
                      </a:r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11</a:t>
                      </a:r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Développer l’autonomie énergétique des territoires et des entreprises </a:t>
                      </a:r>
                      <a:br>
                        <a:rPr lang="fr-FR" sz="14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</a:br>
                      <a:r>
                        <a:rPr lang="fr-FR" sz="14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(multiplier par 2 la part des énergies renouvelables d’ici 2030 ; de 17 à 36 TWh) </a:t>
                      </a:r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</a:t>
                      </a:r>
                      <a:r>
                        <a:rPr lang="fr-FR" sz="14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3 400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kTeqCO2/an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+ </a:t>
                      </a:r>
                      <a:r>
                        <a:rPr lang="fr-FR" sz="14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36 T</a:t>
                      </a:r>
                      <a:r>
                        <a:rPr lang="fr-FR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Wh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 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6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6. Adaptation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12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Adapter les territoires au changement climatique </a:t>
                      </a:r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6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7.     Air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13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Améliorer la qualité de l’air  : diminuer les émissions de </a:t>
                      </a:r>
                      <a:r>
                        <a:rPr lang="fr-FR" sz="1400" dirty="0" err="1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NOx</a:t>
                      </a:r>
                      <a:r>
                        <a:rPr lang="fr-FR" sz="14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 (- 172 kT) et de PM10 ( -10,5 kT) en 2030</a:t>
                      </a: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6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7.    GES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14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Réduire les consommations d’énergie et des gaz à effet de serre (- </a:t>
                      </a:r>
                      <a:r>
                        <a:rPr lang="fr-FR" sz="14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18 134 </a:t>
                      </a:r>
                      <a:r>
                        <a:rPr lang="fr-FR" sz="12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kTeqCO2/an</a:t>
                      </a:r>
                      <a:r>
                        <a:rPr lang="fr-FR" sz="14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 avant 2030)  </a:t>
                      </a:r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75147">
                <a:tc gridSpan="3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8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TOTAL</a:t>
                      </a:r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 </a:t>
                      </a:r>
                      <a:r>
                        <a:rPr lang="fr-FR" sz="14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18 134</a:t>
                      </a:r>
                      <a:r>
                        <a:rPr lang="fr-FR" sz="14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 </a:t>
                      </a:r>
                      <a:r>
                        <a:rPr lang="fr-FR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kTeqCO2/an</a:t>
                      </a:r>
                      <a:r>
                        <a:rPr lang="fr-FR" sz="12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 </a:t>
                      </a:r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fr-FR" sz="14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30%</a:t>
                      </a:r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 </a:t>
                      </a:r>
                      <a:r>
                        <a:rPr lang="fr-FR" sz="14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39 564</a:t>
                      </a:r>
                      <a:r>
                        <a:rPr lang="fr-FR" sz="14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 </a:t>
                      </a:r>
                      <a:r>
                        <a:rPr lang="fr-FR" sz="1200" dirty="0" err="1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Gwh</a:t>
                      </a:r>
                      <a:r>
                        <a:rPr lang="fr-FR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/an</a:t>
                      </a:r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- 19%</a:t>
                      </a:r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838200" y="1978983"/>
            <a:ext cx="11744459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29840" y="279457"/>
            <a:ext cx="9448800" cy="6324600"/>
          </a:xfrm>
          <a:prstGeom prst="rect">
            <a:avLst/>
          </a:prstGeom>
          <a:solidFill>
            <a:srgbClr val="FFE5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3017520" y="594360"/>
            <a:ext cx="5867400" cy="3840480"/>
          </a:xfrm>
          <a:prstGeom prst="ellipse">
            <a:avLst/>
          </a:prstGeom>
          <a:solidFill>
            <a:schemeClr val="accent1">
              <a:lumMod val="20000"/>
              <a:lumOff val="80000"/>
              <a:alpha val="49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Fret</a:t>
            </a:r>
            <a:endParaRPr lang="fr-FR" dirty="0"/>
          </a:p>
        </p:txBody>
      </p:sp>
      <p:sp>
        <p:nvSpPr>
          <p:cNvPr id="10" name="Ellipse 9"/>
          <p:cNvSpPr/>
          <p:nvPr/>
        </p:nvSpPr>
        <p:spPr>
          <a:xfrm>
            <a:off x="5547361" y="594360"/>
            <a:ext cx="5867400" cy="3840480"/>
          </a:xfrm>
          <a:prstGeom prst="ellipse">
            <a:avLst/>
          </a:prstGeom>
          <a:solidFill>
            <a:schemeClr val="accent1">
              <a:lumMod val="20000"/>
              <a:lumOff val="80000"/>
              <a:alpha val="49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5951220" y="1259595"/>
            <a:ext cx="242316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Objectif 5</a:t>
            </a:r>
            <a:r>
              <a:rPr lang="fr-FR" sz="7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fr-FR" sz="7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fr-FR" sz="7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fr-FR" sz="7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fr-FR" sz="7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fr-FR" sz="2000" b="1" dirty="0" smtClean="0">
                <a:solidFill>
                  <a:schemeClr val="accent1">
                    <a:lumMod val="50000"/>
                  </a:schemeClr>
                </a:solidFill>
              </a:rPr>
              <a:t>Encourager </a:t>
            </a:r>
          </a:p>
          <a:p>
            <a:pPr algn="ctr"/>
            <a:r>
              <a:rPr lang="fr-FR" sz="2000" b="1" dirty="0" smtClean="0">
                <a:solidFill>
                  <a:schemeClr val="accent1">
                    <a:lumMod val="50000"/>
                  </a:schemeClr>
                </a:solidFill>
              </a:rPr>
              <a:t>l’usage </a:t>
            </a:r>
            <a:r>
              <a:rPr lang="fr-FR" sz="2000" b="1" dirty="0">
                <a:solidFill>
                  <a:schemeClr val="accent1">
                    <a:lumMod val="50000"/>
                  </a:schemeClr>
                </a:solidFill>
              </a:rPr>
              <a:t>de véhicules moins émetteurs de gaz à effet de serre et de polluants, </a:t>
            </a:r>
            <a:endParaRPr lang="fr-FR" sz="2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fr-FR" sz="2000" b="1" dirty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fr-FR" sz="2000" b="1" dirty="0" smtClean="0">
                <a:solidFill>
                  <a:schemeClr val="accent1">
                    <a:lumMod val="50000"/>
                  </a:schemeClr>
                </a:solidFill>
              </a:rPr>
              <a:t>dont </a:t>
            </a:r>
            <a:r>
              <a:rPr lang="fr-FR" sz="2000" b="1" dirty="0">
                <a:solidFill>
                  <a:schemeClr val="accent1">
                    <a:lumMod val="50000"/>
                  </a:schemeClr>
                </a:solidFill>
              </a:rPr>
              <a:t>électriques </a:t>
            </a:r>
            <a:endParaRPr lang="fr-FR" sz="2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fr-FR" sz="2000" b="1" dirty="0" smtClean="0">
                <a:solidFill>
                  <a:schemeClr val="accent1">
                    <a:lumMod val="50000"/>
                  </a:schemeClr>
                </a:solidFill>
              </a:rPr>
              <a:t>et/ou gaz) </a:t>
            </a:r>
            <a:endParaRPr lang="fr-FR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6881445" y="4753478"/>
            <a:ext cx="497804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5">
                    <a:lumMod val="75000"/>
                  </a:schemeClr>
                </a:solidFill>
              </a:rPr>
              <a:t>Objectifs opérationnels</a:t>
            </a:r>
            <a:r>
              <a:rPr lang="fr-FR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smtClean="0">
                <a:solidFill>
                  <a:schemeClr val="accent1">
                    <a:lumMod val="50000"/>
                  </a:schemeClr>
                </a:solidFill>
              </a:rPr>
              <a:t>Atteindre 114g CO2/km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smtClean="0">
                <a:solidFill>
                  <a:schemeClr val="accent1">
                    <a:lumMod val="50000"/>
                  </a:schemeClr>
                </a:solidFill>
              </a:rPr>
              <a:t>Atteindre 7% des véhicules roulant au </a:t>
            </a:r>
            <a:r>
              <a:rPr lang="fr-FR" sz="1600" i="1" dirty="0" smtClean="0">
                <a:solidFill>
                  <a:schemeClr val="accent1">
                    <a:lumMod val="50000"/>
                  </a:schemeClr>
                </a:solidFill>
              </a:rPr>
              <a:t>gaz, H2, </a:t>
            </a:r>
            <a:r>
              <a:rPr lang="fr-FR" sz="1600" i="1" dirty="0" err="1" smtClean="0">
                <a:solidFill>
                  <a:schemeClr val="accent1">
                    <a:lumMod val="50000"/>
                  </a:schemeClr>
                </a:solidFill>
              </a:rPr>
              <a:t>biométhane</a:t>
            </a:r>
            <a:r>
              <a:rPr lang="fr-FR" sz="1600" i="1" dirty="0" smtClean="0">
                <a:solidFill>
                  <a:schemeClr val="accent1">
                    <a:lumMod val="50000"/>
                  </a:schemeClr>
                </a:solidFill>
              </a:rPr>
              <a:t> et électrique</a:t>
            </a:r>
            <a:r>
              <a:rPr lang="fr-FR" sz="1600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smtClean="0">
                <a:solidFill>
                  <a:schemeClr val="accent1">
                    <a:lumMod val="50000"/>
                  </a:schemeClr>
                </a:solidFill>
              </a:rPr>
              <a:t>Améliorer de 24 % en 2030 la consommation unitaire pour le transport de marchandises</a:t>
            </a:r>
            <a:endParaRPr lang="fr-FR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017520" y="4753478"/>
            <a:ext cx="307847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/>
            <a:r>
              <a:rPr lang="fr-FR" b="1" u="sng" dirty="0"/>
              <a:t>Résultats attendus (2030)</a:t>
            </a:r>
            <a:endParaRPr lang="fr-FR" b="1" dirty="0"/>
          </a:p>
          <a:p>
            <a:pPr lvl="0" fontAlgn="auto"/>
            <a:r>
              <a:rPr lang="fr-FR" sz="1600" dirty="0" smtClean="0">
                <a:solidFill>
                  <a:schemeClr val="accent5">
                    <a:lumMod val="75000"/>
                  </a:schemeClr>
                </a:solidFill>
              </a:rPr>
              <a:t>- Réduire </a:t>
            </a:r>
            <a:r>
              <a:rPr lang="fr-FR" sz="1600" dirty="0">
                <a:solidFill>
                  <a:schemeClr val="accent5">
                    <a:lumMod val="75000"/>
                  </a:schemeClr>
                </a:solidFill>
              </a:rPr>
              <a:t>les  GES du parc roulant régional de 1 720 KteqCO2/an</a:t>
            </a:r>
          </a:p>
          <a:p>
            <a:pPr lvl="0" fontAlgn="auto"/>
            <a:r>
              <a:rPr lang="fr-FR" sz="1600" dirty="0" smtClean="0">
                <a:solidFill>
                  <a:schemeClr val="accent5">
                    <a:lumMod val="75000"/>
                  </a:schemeClr>
                </a:solidFill>
              </a:rPr>
              <a:t>- Réduire </a:t>
            </a:r>
            <a:r>
              <a:rPr lang="fr-FR" sz="1600" dirty="0">
                <a:solidFill>
                  <a:schemeClr val="accent5">
                    <a:lumMod val="75000"/>
                  </a:schemeClr>
                </a:solidFill>
              </a:rPr>
              <a:t>les consommations de 5 650 </a:t>
            </a:r>
            <a:r>
              <a:rPr lang="fr-FR" sz="1600" dirty="0" err="1" smtClean="0">
                <a:solidFill>
                  <a:schemeClr val="accent5">
                    <a:lumMod val="75000"/>
                  </a:schemeClr>
                </a:solidFill>
              </a:rPr>
              <a:t>Gwh</a:t>
            </a:r>
            <a:r>
              <a:rPr lang="fr-FR" sz="1600" dirty="0" smtClean="0">
                <a:solidFill>
                  <a:schemeClr val="accent5">
                    <a:lumMod val="75000"/>
                  </a:schemeClr>
                </a:solidFill>
              </a:rPr>
              <a:t>/an</a:t>
            </a:r>
            <a:endParaRPr lang="fr-FR" sz="1600" dirty="0"/>
          </a:p>
          <a:p>
            <a:endParaRPr lang="fr-FR" dirty="0"/>
          </a:p>
        </p:txBody>
      </p:sp>
      <p:sp>
        <p:nvSpPr>
          <p:cNvPr id="9" name="Flèche droite 8"/>
          <p:cNvSpPr/>
          <p:nvPr/>
        </p:nvSpPr>
        <p:spPr>
          <a:xfrm>
            <a:off x="6095999" y="5193323"/>
            <a:ext cx="614430" cy="3757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9162688" y="2240593"/>
            <a:ext cx="1974304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Voyageurs</a:t>
            </a:r>
            <a:endParaRPr lang="fr-FR" sz="2400" dirty="0"/>
          </a:p>
        </p:txBody>
      </p:sp>
      <p:sp>
        <p:nvSpPr>
          <p:cNvPr id="16" name="ZoneTexte 15"/>
          <p:cNvSpPr txBox="1"/>
          <p:nvPr/>
        </p:nvSpPr>
        <p:spPr>
          <a:xfrm>
            <a:off x="3295288" y="2324663"/>
            <a:ext cx="1974304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Marchandises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84281310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1263292"/>
              </p:ext>
            </p:extLst>
          </p:nvPr>
        </p:nvGraphicFramePr>
        <p:xfrm>
          <a:off x="-1" y="1"/>
          <a:ext cx="12192000" cy="6910880"/>
        </p:xfrm>
        <a:graphic>
          <a:graphicData uri="http://schemas.openxmlformats.org/drawingml/2006/table">
            <a:tbl>
              <a:tblPr firstRow="1" firstCol="1" bandRow="1"/>
              <a:tblGrid>
                <a:gridCol w="1045028"/>
                <a:gridCol w="509117"/>
                <a:gridCol w="8401225"/>
                <a:gridCol w="1081825"/>
                <a:gridCol w="1154805"/>
              </a:tblGrid>
              <a:tr h="4413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Thème</a:t>
                      </a:r>
                      <a:endParaRPr lang="fr-FR" sz="16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 err="1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Obj</a:t>
                      </a:r>
                      <a:r>
                        <a:rPr lang="fr-FR" sz="14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. N°</a:t>
                      </a:r>
                      <a:endParaRPr lang="fr-FR" sz="16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800" b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Les 14 </a:t>
                      </a:r>
                      <a:r>
                        <a:rPr lang="fr-FR" sz="28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objectifs stratégiques </a:t>
                      </a:r>
                      <a:r>
                        <a:rPr lang="fr-FR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(domaine Climat-Air-Energie) </a:t>
                      </a:r>
                      <a:endParaRPr lang="fr-FR" sz="12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GES</a:t>
                      </a:r>
                      <a:endParaRPr lang="fr-FR" sz="18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Energie</a:t>
                      </a:r>
                      <a:endParaRPr lang="fr-FR" sz="18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92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1. </a:t>
                      </a:r>
                      <a:r>
                        <a:rPr lang="fr-FR" sz="1200" b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 Industrie </a:t>
                      </a:r>
                      <a:r>
                        <a:rPr lang="fr-FR" sz="12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et mode de production</a:t>
                      </a:r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1</a:t>
                      </a:r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Améliorer les procédés</a:t>
                      </a:r>
                      <a:r>
                        <a:rPr lang="fr-FR" sz="14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 (meilleures technologies disponibles ; technologies de rupture ; économie circulaire ; l’écologie industrielle et territoriale</a:t>
                      </a:r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-7 162 </a:t>
                      </a:r>
                      <a:r>
                        <a:rPr lang="fr-FR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kTeqCO2/an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- 14 476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Gwh/an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9824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 </a:t>
                      </a:r>
                      <a:r>
                        <a:rPr lang="fr-FR" sz="1200" b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2</a:t>
                      </a:r>
                      <a:r>
                        <a:rPr lang="fr-FR" sz="12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. </a:t>
                      </a:r>
                      <a:r>
                        <a:rPr lang="fr-FR" sz="1200" b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 Résidentiel</a:t>
                      </a:r>
                      <a:r>
                        <a:rPr lang="fr-FR" sz="12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, tertiaire, Aménagement foncier</a:t>
                      </a:r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2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Réhabiliter thermiquement le bâti</a:t>
                      </a:r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</a:t>
                      </a:r>
                      <a:r>
                        <a:rPr lang="fr-FR" sz="14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3 000 </a:t>
                      </a:r>
                      <a:r>
                        <a:rPr lang="fr-FR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kTeqCO2/an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</a:t>
                      </a:r>
                      <a:r>
                        <a:rPr lang="fr-FR" sz="14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10 600 </a:t>
                      </a:r>
                      <a:r>
                        <a:rPr lang="fr-FR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Gwh/an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656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3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Privilégier le renouvellement urbain à l’extension urbaine</a:t>
                      </a:r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-354 </a:t>
                      </a:r>
                      <a:r>
                        <a:rPr lang="fr-FR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kTeqCO2/an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-1 395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Gwh/an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080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4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Réduire le rythme d’artificialisation des sols (hors grands projets)</a:t>
                      </a:r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441311">
                <a:tc row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 </a:t>
                      </a:r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 </a:t>
                      </a:r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 </a:t>
                      </a:r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3. </a:t>
                      </a:r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Transport Mobilité</a:t>
                      </a:r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 5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Encourager des véhicules moins émetteurs de GES et moins polluant </a:t>
                      </a:r>
                      <a:br>
                        <a:rPr lang="fr-FR" sz="14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</a:br>
                      <a:r>
                        <a:rPr lang="fr-FR" sz="14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(électriques et/ou gaz) </a:t>
                      </a:r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</a:t>
                      </a:r>
                      <a:r>
                        <a:rPr lang="fr-FR" sz="14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1 720 </a:t>
                      </a:r>
                      <a:r>
                        <a:rPr lang="fr-FR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 kTeqCO2/an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</a:t>
                      </a:r>
                      <a:r>
                        <a:rPr lang="fr-FR" sz="14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5 650 </a:t>
                      </a:r>
                      <a:r>
                        <a:rPr lang="fr-FR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Gwh/an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131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6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Proposer des conditions de déplacement soutenable : Améliorer les conditions de déplacement en transport (en transport en commun et sur le réseau routier)</a:t>
                      </a:r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-336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kTeqCO2/an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</a:t>
                      </a:r>
                      <a:r>
                        <a:rPr lang="fr-FR" sz="14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1 255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Gwh/an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982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7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 Favoriser les alternatives et compléments à la voiture individuelle </a:t>
                      </a:r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</a:t>
                      </a:r>
                      <a:r>
                        <a:rPr lang="fr-FR" sz="14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313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kTeqCO2/an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</a:t>
                      </a:r>
                      <a:r>
                        <a:rPr lang="fr-FR" sz="14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1 284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Gwh/an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2727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8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Augmenter la part modale du fluvial et du ferroviaire</a:t>
                      </a:r>
                      <a:br>
                        <a:rPr lang="fr-FR" sz="14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</a:br>
                      <a:r>
                        <a:rPr lang="fr-FR" sz="14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pour le transport de marchandises </a:t>
                      </a:r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</a:t>
                      </a:r>
                      <a:r>
                        <a:rPr lang="fr-FR" sz="14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298</a:t>
                      </a:r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kTeqCO2/an</a:t>
                      </a:r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</a:t>
                      </a:r>
                      <a:r>
                        <a:rPr lang="fr-FR" sz="14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1155</a:t>
                      </a:r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 err="1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Gwh</a:t>
                      </a:r>
                      <a:r>
                        <a:rPr lang="fr-FR" sz="12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/an</a:t>
                      </a:r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982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9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Favoriser des formes de logistique urbaine et de desserte du dernier Km plus efficaces (OS3)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-416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kTeqCO2/an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</a:t>
                      </a:r>
                      <a:r>
                        <a:rPr lang="fr-FR" sz="14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1 681</a:t>
                      </a:r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 err="1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Gwh</a:t>
                      </a:r>
                      <a:r>
                        <a:rPr lang="fr-FR" sz="12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/an</a:t>
                      </a:r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61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 </a:t>
                      </a:r>
                      <a:r>
                        <a:rPr lang="fr-FR" sz="12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4</a:t>
                      </a:r>
                      <a:r>
                        <a:rPr lang="fr-FR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. </a:t>
                      </a:r>
                      <a:endParaRPr lang="fr-FR" sz="1200" b="1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Gadugi" panose="020B0502040204020203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Agriculture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10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Maintenir et restaurer les services systémiques rendus </a:t>
                      </a:r>
                      <a:r>
                        <a:rPr lang="fr-FR" sz="14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par les sols  (</a:t>
                      </a:r>
                      <a:r>
                        <a:rPr lang="fr-FR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dont « piège à carbone »); 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</a:tr>
              <a:tr h="4413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5. Energies renouvelables</a:t>
                      </a:r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11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Développer l’autonomie énergétique des territoires et des entreprises </a:t>
                      </a:r>
                      <a:br>
                        <a:rPr lang="fr-FR" sz="14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</a:br>
                      <a:r>
                        <a:rPr lang="fr-FR" sz="14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(multiplier par 2 la part des énergies renouvelables d’ici 2030 ; de 17 à 36 TWh) 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</a:t>
                      </a:r>
                      <a:r>
                        <a:rPr lang="fr-FR" sz="14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3 400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kTeqCO2/an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+ </a:t>
                      </a:r>
                      <a:r>
                        <a:rPr lang="fr-FR" sz="14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36 T</a:t>
                      </a:r>
                      <a:r>
                        <a:rPr lang="fr-FR" sz="12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Wh</a:t>
                      </a:r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 </a:t>
                      </a:r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6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6. Adaptation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12</a:t>
                      </a:r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Adapter les territoires au changement climatique </a:t>
                      </a:r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6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7.     Air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13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Améliorer la qualité de l’air  : diminuer les émissions de </a:t>
                      </a:r>
                      <a:r>
                        <a:rPr lang="fr-FR" sz="1400" dirty="0" err="1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NOx</a:t>
                      </a:r>
                      <a:r>
                        <a:rPr lang="fr-FR" sz="14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 (- 172 kT) et de PM10 ( -10,5 kT) en 2030</a:t>
                      </a: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6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7.    GES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14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Réduire les consommations d’énergie et des gaz à effet de serre (- </a:t>
                      </a:r>
                      <a:r>
                        <a:rPr lang="fr-FR" sz="14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18 134 </a:t>
                      </a:r>
                      <a:r>
                        <a:rPr lang="fr-FR" sz="12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kTeqCO2/an</a:t>
                      </a:r>
                      <a:r>
                        <a:rPr lang="fr-FR" sz="14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 avant 2030)  </a:t>
                      </a:r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75147">
                <a:tc gridSpan="3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8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TOTAL</a:t>
                      </a:r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 </a:t>
                      </a:r>
                      <a:r>
                        <a:rPr lang="fr-FR" sz="14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18 134</a:t>
                      </a:r>
                      <a:r>
                        <a:rPr lang="fr-FR" sz="14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 </a:t>
                      </a:r>
                      <a:r>
                        <a:rPr lang="fr-FR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kTeqCO2/an</a:t>
                      </a:r>
                      <a:r>
                        <a:rPr lang="fr-FR" sz="12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 </a:t>
                      </a:r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fr-FR" sz="14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30%</a:t>
                      </a:r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 </a:t>
                      </a:r>
                      <a:r>
                        <a:rPr lang="fr-FR" sz="14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39 564</a:t>
                      </a:r>
                      <a:r>
                        <a:rPr lang="fr-FR" sz="14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 </a:t>
                      </a:r>
                      <a:r>
                        <a:rPr lang="fr-FR" sz="1200" dirty="0" err="1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Gwh</a:t>
                      </a:r>
                      <a:r>
                        <a:rPr lang="fr-FR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/an</a:t>
                      </a:r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- 19%</a:t>
                      </a:r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838200" y="1978983"/>
            <a:ext cx="11744459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21517" y="400117"/>
            <a:ext cx="8686801" cy="5867493"/>
          </a:xfrm>
          <a:prstGeom prst="rect">
            <a:avLst/>
          </a:prstGeom>
          <a:solidFill>
            <a:srgbClr val="E2EFD9"/>
          </a:solidFill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2188754" y="1695765"/>
            <a:ext cx="2337890" cy="2101088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fontAlgn="t">
              <a:lnSpc>
                <a:spcPct val="107000"/>
              </a:lnSpc>
            </a:pPr>
            <a:r>
              <a:rPr lang="fr-FR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Gadugi" panose="020B0502040204020203" pitchFamily="34" charset="0"/>
              </a:rPr>
              <a:t>Maintenir et restaurer les services systémiques rendus par les sols </a:t>
            </a:r>
            <a:r>
              <a:rPr lang="fr-FR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Gadugi" panose="020B0502040204020203" pitchFamily="34" charset="0"/>
              </a:rPr>
              <a:t/>
            </a:r>
            <a:br>
              <a:rPr lang="fr-FR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Gadugi" panose="020B0502040204020203" pitchFamily="34" charset="0"/>
              </a:rPr>
            </a:br>
            <a:r>
              <a:rPr lang="fr-FR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Gadugi" panose="020B0502040204020203" pitchFamily="34" charset="0"/>
              </a:rPr>
              <a:t/>
            </a:r>
            <a:br>
              <a:rPr lang="fr-FR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Gadugi" panose="020B0502040204020203" pitchFamily="34" charset="0"/>
              </a:rPr>
            </a:br>
            <a:r>
              <a:rPr lang="fr-FR" sz="16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Gadugi" panose="020B0502040204020203" pitchFamily="34" charset="0"/>
              </a:rPr>
              <a:t>(</a:t>
            </a:r>
            <a:r>
              <a:rPr lang="fr-FR" sz="1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Gadugi" panose="020B0502040204020203" pitchFamily="34" charset="0"/>
              </a:rPr>
              <a:t>dont « piège à carbone </a:t>
            </a:r>
            <a:r>
              <a:rPr lang="fr-FR" sz="16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Gadugi" panose="020B0502040204020203" pitchFamily="34" charset="0"/>
              </a:rPr>
              <a:t>»)</a:t>
            </a:r>
            <a:endParaRPr lang="fr-FR" sz="2000" b="0" i="0" u="none" strike="noStrike" dirty="0">
              <a:effectLst/>
              <a:latin typeface="Arial" panose="020B0604020202020204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945744" y="1702648"/>
            <a:ext cx="211221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/>
              <a:t>Résultats </a:t>
            </a:r>
            <a:r>
              <a:rPr lang="fr-FR" b="1" u="sng" dirty="0" smtClean="0"/>
              <a:t>attendus (2030)</a:t>
            </a:r>
            <a:r>
              <a:rPr lang="fr-FR" b="1" u="sng" dirty="0"/>
              <a:t> : </a:t>
            </a:r>
            <a:endParaRPr lang="fr-FR" b="1" u="sng" dirty="0" smtClean="0"/>
          </a:p>
          <a:p>
            <a:endParaRPr lang="fr-FR" sz="1600" b="1" u="sng" dirty="0" smtClean="0">
              <a:solidFill>
                <a:srgbClr val="002060"/>
              </a:solidFill>
            </a:endParaRPr>
          </a:p>
          <a:p>
            <a:r>
              <a:rPr lang="fr-FR" sz="1600" b="1" dirty="0">
                <a:solidFill>
                  <a:srgbClr val="002060"/>
                </a:solidFill>
              </a:rPr>
              <a:t>Préserver</a:t>
            </a:r>
            <a:r>
              <a:rPr lang="fr-FR" sz="1600" dirty="0">
                <a:solidFill>
                  <a:srgbClr val="002060"/>
                </a:solidFill>
              </a:rPr>
              <a:t> et </a:t>
            </a:r>
            <a:r>
              <a:rPr lang="fr-FR" sz="1600" b="1" dirty="0">
                <a:solidFill>
                  <a:srgbClr val="002060"/>
                </a:solidFill>
              </a:rPr>
              <a:t>restaurer</a:t>
            </a:r>
            <a:r>
              <a:rPr lang="fr-FR" sz="1600" dirty="0">
                <a:solidFill>
                  <a:srgbClr val="002060"/>
                </a:solidFill>
              </a:rPr>
              <a:t> </a:t>
            </a:r>
            <a:r>
              <a:rPr lang="fr-FR" sz="1600" dirty="0" smtClean="0">
                <a:solidFill>
                  <a:srgbClr val="002060"/>
                </a:solidFill>
              </a:rPr>
              <a:t/>
            </a:r>
            <a:br>
              <a:rPr lang="fr-FR" sz="1600" dirty="0" smtClean="0">
                <a:solidFill>
                  <a:srgbClr val="002060"/>
                </a:solidFill>
              </a:rPr>
            </a:br>
            <a:r>
              <a:rPr lang="fr-FR" sz="1600" dirty="0" smtClean="0">
                <a:solidFill>
                  <a:srgbClr val="002060"/>
                </a:solidFill>
              </a:rPr>
              <a:t>la </a:t>
            </a:r>
            <a:r>
              <a:rPr lang="fr-FR" sz="1600" dirty="0">
                <a:solidFill>
                  <a:srgbClr val="002060"/>
                </a:solidFill>
              </a:rPr>
              <a:t>capacité de stockage </a:t>
            </a:r>
            <a:r>
              <a:rPr lang="fr-FR" sz="1600" dirty="0" smtClean="0">
                <a:solidFill>
                  <a:srgbClr val="002060"/>
                </a:solidFill>
              </a:rPr>
              <a:t/>
            </a:r>
            <a:br>
              <a:rPr lang="fr-FR" sz="1600" dirty="0" smtClean="0">
                <a:solidFill>
                  <a:srgbClr val="002060"/>
                </a:solidFill>
              </a:rPr>
            </a:br>
            <a:r>
              <a:rPr lang="fr-FR" sz="1600" dirty="0" smtClean="0">
                <a:solidFill>
                  <a:srgbClr val="002060"/>
                </a:solidFill>
              </a:rPr>
              <a:t>de </a:t>
            </a:r>
            <a:r>
              <a:rPr lang="fr-FR" sz="1600" dirty="0">
                <a:solidFill>
                  <a:srgbClr val="002060"/>
                </a:solidFill>
              </a:rPr>
              <a:t>carbone des </a:t>
            </a:r>
            <a:r>
              <a:rPr lang="fr-FR" sz="1600" dirty="0" smtClean="0">
                <a:solidFill>
                  <a:srgbClr val="002060"/>
                </a:solidFill>
              </a:rPr>
              <a:t>sols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7374157" y="1702648"/>
            <a:ext cx="2743200" cy="329320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002060"/>
                </a:solidFill>
              </a:rPr>
              <a:t>Objectifs </a:t>
            </a:r>
            <a:r>
              <a:rPr lang="fr-FR" b="1" u="sng" dirty="0">
                <a:solidFill>
                  <a:srgbClr val="002060"/>
                </a:solidFill>
              </a:rPr>
              <a:t>opérationnels : </a:t>
            </a:r>
            <a:r>
              <a:rPr lang="fr-FR" sz="1600" b="1" u="sng" dirty="0" smtClean="0">
                <a:solidFill>
                  <a:srgbClr val="002060"/>
                </a:solidFill>
              </a:rPr>
              <a:t/>
            </a:r>
            <a:br>
              <a:rPr lang="fr-FR" sz="1600" b="1" u="sng" dirty="0" smtClean="0">
                <a:solidFill>
                  <a:srgbClr val="002060"/>
                </a:solidFill>
              </a:rPr>
            </a:br>
            <a:endParaRPr lang="fr-FR" sz="1600" b="1" dirty="0">
              <a:solidFill>
                <a:srgbClr val="002060"/>
              </a:solidFill>
            </a:endParaRPr>
          </a:p>
          <a:p>
            <a:pPr marL="285750" lvl="0" indent="-285750" fontAlgn="auto">
              <a:buFont typeface="Arial" panose="020B0604020202020204" pitchFamily="34" charset="0"/>
              <a:buChar char="•"/>
            </a:pPr>
            <a:r>
              <a:rPr lang="fr-FR" sz="1600" dirty="0" smtClean="0">
                <a:solidFill>
                  <a:srgbClr val="002060"/>
                </a:solidFill>
              </a:rPr>
              <a:t>Diminuer la </a:t>
            </a:r>
            <a:r>
              <a:rPr lang="fr-FR" sz="1600" dirty="0">
                <a:solidFill>
                  <a:srgbClr val="002060"/>
                </a:solidFill>
              </a:rPr>
              <a:t>tendance actuelle de disparition des terres arables</a:t>
            </a:r>
            <a:r>
              <a:rPr lang="fr-FR" sz="1600" dirty="0" smtClean="0">
                <a:solidFill>
                  <a:srgbClr val="002060"/>
                </a:solidFill>
              </a:rPr>
              <a:t>.</a:t>
            </a:r>
            <a:br>
              <a:rPr lang="fr-FR" sz="1600" dirty="0" smtClean="0">
                <a:solidFill>
                  <a:srgbClr val="002060"/>
                </a:solidFill>
              </a:rPr>
            </a:br>
            <a:endParaRPr lang="fr-FR" sz="1600" dirty="0">
              <a:solidFill>
                <a:srgbClr val="002060"/>
              </a:solidFill>
            </a:endParaRPr>
          </a:p>
          <a:p>
            <a:pPr marL="285750" lvl="0" indent="-285750" fontAlgn="auto">
              <a:buFont typeface="Arial" panose="020B0604020202020204" pitchFamily="34" charset="0"/>
              <a:buChar char="•"/>
            </a:pPr>
            <a:r>
              <a:rPr lang="fr-FR" sz="1600" dirty="0" smtClean="0">
                <a:solidFill>
                  <a:srgbClr val="002060"/>
                </a:solidFill>
              </a:rPr>
              <a:t>Maintenir le </a:t>
            </a:r>
            <a:r>
              <a:rPr lang="fr-FR" sz="1600" dirty="0">
                <a:solidFill>
                  <a:srgbClr val="002060"/>
                </a:solidFill>
              </a:rPr>
              <a:t>rythme de création d’espaces boisés et </a:t>
            </a:r>
            <a:r>
              <a:rPr lang="fr-FR" sz="1600" dirty="0" smtClean="0">
                <a:solidFill>
                  <a:srgbClr val="002060"/>
                </a:solidFill>
              </a:rPr>
              <a:t>arborés</a:t>
            </a:r>
            <a:br>
              <a:rPr lang="fr-FR" sz="1600" dirty="0" smtClean="0">
                <a:solidFill>
                  <a:srgbClr val="002060"/>
                </a:solidFill>
              </a:rPr>
            </a:br>
            <a:endParaRPr lang="fr-FR" sz="1600" dirty="0">
              <a:solidFill>
                <a:srgbClr val="002060"/>
              </a:solidFill>
            </a:endParaRPr>
          </a:p>
          <a:p>
            <a:pPr marL="285750" lvl="0" indent="-285750" fontAlgn="auto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rgbClr val="002060"/>
                </a:solidFill>
              </a:rPr>
              <a:t>Maintenir </a:t>
            </a:r>
            <a:r>
              <a:rPr lang="fr-FR" sz="1600" dirty="0" smtClean="0">
                <a:solidFill>
                  <a:srgbClr val="002060"/>
                </a:solidFill>
              </a:rPr>
              <a:t>les </a:t>
            </a:r>
            <a:r>
              <a:rPr lang="fr-FR" sz="1600" dirty="0">
                <a:solidFill>
                  <a:srgbClr val="002060"/>
                </a:solidFill>
              </a:rPr>
              <a:t>surfaces de </a:t>
            </a:r>
            <a:r>
              <a:rPr lang="fr-FR" sz="1600" dirty="0" smtClean="0">
                <a:solidFill>
                  <a:srgbClr val="002060"/>
                </a:solidFill>
              </a:rPr>
              <a:t>prairies</a:t>
            </a:r>
            <a:endParaRPr lang="fr-FR" sz="1200" dirty="0"/>
          </a:p>
          <a:p>
            <a:endParaRPr lang="fr-FR" sz="1400" dirty="0"/>
          </a:p>
        </p:txBody>
      </p:sp>
      <p:sp>
        <p:nvSpPr>
          <p:cNvPr id="2" name="Flèche droite 1"/>
          <p:cNvSpPr/>
          <p:nvPr/>
        </p:nvSpPr>
        <p:spPr>
          <a:xfrm>
            <a:off x="4322618" y="2240593"/>
            <a:ext cx="484909" cy="4333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2202687" y="422723"/>
            <a:ext cx="41290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AGRICULTURE</a:t>
            </a:r>
            <a:endParaRPr lang="fr-FR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437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8513964"/>
              </p:ext>
            </p:extLst>
          </p:nvPr>
        </p:nvGraphicFramePr>
        <p:xfrm>
          <a:off x="-1" y="1"/>
          <a:ext cx="12192000" cy="6910880"/>
        </p:xfrm>
        <a:graphic>
          <a:graphicData uri="http://schemas.openxmlformats.org/drawingml/2006/table">
            <a:tbl>
              <a:tblPr firstRow="1" firstCol="1" bandRow="1"/>
              <a:tblGrid>
                <a:gridCol w="1045028"/>
                <a:gridCol w="509117"/>
                <a:gridCol w="8401225"/>
                <a:gridCol w="1081825"/>
                <a:gridCol w="1154805"/>
              </a:tblGrid>
              <a:tr h="4413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Thème</a:t>
                      </a:r>
                      <a:endParaRPr lang="fr-FR" sz="16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 err="1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Obj</a:t>
                      </a:r>
                      <a:r>
                        <a:rPr lang="fr-FR" sz="14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. N°</a:t>
                      </a:r>
                      <a:endParaRPr lang="fr-FR" sz="16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800" b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Les 14 </a:t>
                      </a:r>
                      <a:r>
                        <a:rPr lang="fr-FR" sz="28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objectifs stratégiques </a:t>
                      </a:r>
                      <a:r>
                        <a:rPr lang="fr-FR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(domaine Climat-Air-Energie) </a:t>
                      </a:r>
                      <a:endParaRPr lang="fr-FR" sz="12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GES</a:t>
                      </a:r>
                      <a:endParaRPr lang="fr-FR" sz="18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Energie</a:t>
                      </a:r>
                      <a:endParaRPr lang="fr-FR" sz="18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92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1. </a:t>
                      </a:r>
                      <a:r>
                        <a:rPr lang="fr-FR" sz="1200" b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 Industrie </a:t>
                      </a:r>
                      <a:r>
                        <a:rPr lang="fr-FR" sz="12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et mode de production</a:t>
                      </a:r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1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Améliorer les procédés</a:t>
                      </a:r>
                      <a:r>
                        <a:rPr lang="fr-FR" sz="14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 (meilleures technologies disponibles ; technologies de rupture ; économie circulaire ; l’écologie industrielle et territoriale</a:t>
                      </a:r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-7 162 </a:t>
                      </a:r>
                      <a:r>
                        <a:rPr lang="fr-FR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kTeqCO2/an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- 14 476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Gwh/an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9824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 </a:t>
                      </a:r>
                      <a:r>
                        <a:rPr lang="fr-FR" sz="1200" b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2</a:t>
                      </a:r>
                      <a:r>
                        <a:rPr lang="fr-FR" sz="12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. </a:t>
                      </a:r>
                      <a:r>
                        <a:rPr lang="fr-FR" sz="1200" b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 Résidentiel</a:t>
                      </a:r>
                      <a:r>
                        <a:rPr lang="fr-FR" sz="12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, tertiaire, Aménagement foncier</a:t>
                      </a:r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2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Réhabiliter thermiquement le bâti</a:t>
                      </a:r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</a:t>
                      </a:r>
                      <a:r>
                        <a:rPr lang="fr-FR" sz="14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3 000 </a:t>
                      </a:r>
                      <a:r>
                        <a:rPr lang="fr-FR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kTeqCO2/an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</a:t>
                      </a:r>
                      <a:r>
                        <a:rPr lang="fr-FR" sz="14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10 600 </a:t>
                      </a:r>
                      <a:r>
                        <a:rPr lang="fr-FR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Gwh/an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656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3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Privilégier le renouvellement urbain à l’extension urbaine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-354 </a:t>
                      </a:r>
                      <a:r>
                        <a:rPr lang="fr-FR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kTeqCO2/an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-1 395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Gwh/an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080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4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Réduire le rythme d’artificialisation des sols (hors grands projets)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441311">
                <a:tc row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 </a:t>
                      </a:r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 </a:t>
                      </a:r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 </a:t>
                      </a:r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3. </a:t>
                      </a:r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Transport Mobilité</a:t>
                      </a:r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 5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Encourager des véhicules moins émetteurs de GES et moins polluant </a:t>
                      </a:r>
                      <a:br>
                        <a:rPr lang="fr-FR" sz="14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</a:br>
                      <a:r>
                        <a:rPr lang="fr-FR" sz="14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(électriques et/ou gaz) 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</a:t>
                      </a:r>
                      <a:r>
                        <a:rPr lang="fr-FR" sz="14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1 720 </a:t>
                      </a:r>
                      <a:r>
                        <a:rPr lang="fr-FR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 kTeqCO2/an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</a:t>
                      </a:r>
                      <a:r>
                        <a:rPr lang="fr-FR" sz="14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5 650 </a:t>
                      </a:r>
                      <a:r>
                        <a:rPr lang="fr-FR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Gwh/an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131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6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Proposer des conditions de déplacement soutenable : Améliorer les conditions de déplacement en transport (en transport en commun et sur le réseau routier)</a:t>
                      </a:r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-336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kTeqCO2/an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</a:t>
                      </a:r>
                      <a:r>
                        <a:rPr lang="fr-FR" sz="14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1 255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Gwh/an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982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7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 Favoriser les alternatives et compléments à la voiture individuelle 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</a:t>
                      </a:r>
                      <a:r>
                        <a:rPr lang="fr-FR" sz="14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313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kTeqCO2/an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</a:t>
                      </a:r>
                      <a:r>
                        <a:rPr lang="fr-FR" sz="14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1 284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Gwh/an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2727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8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Augmenter la part modale du fluvial et du ferroviaire</a:t>
                      </a:r>
                      <a:br>
                        <a:rPr lang="fr-FR" sz="14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</a:br>
                      <a:r>
                        <a:rPr lang="fr-FR" sz="14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pour le transport de marchandises </a:t>
                      </a:r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</a:t>
                      </a:r>
                      <a:r>
                        <a:rPr lang="fr-FR" sz="14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298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kTeqCO2/an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</a:t>
                      </a:r>
                      <a:r>
                        <a:rPr lang="fr-FR" sz="14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1155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Gwh/an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982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9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Favoriser des formes de logistique urbaine et de desserte du dernier Km plus efficaces (OS3)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-416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kTeqCO2/an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</a:t>
                      </a:r>
                      <a:r>
                        <a:rPr lang="fr-FR" sz="14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1 681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Gwh/an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61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 </a:t>
                      </a:r>
                      <a:r>
                        <a:rPr lang="fr-FR" sz="1200" b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4</a:t>
                      </a:r>
                      <a:r>
                        <a:rPr lang="fr-FR" sz="12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. </a:t>
                      </a:r>
                      <a:endParaRPr lang="fr-FR" sz="1200" b="1" dirty="0" smtClean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Gadugi" panose="020B0502040204020203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Agriculture</a:t>
                      </a:r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10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Maintenir et restaurer les services systémiques rendus des sols </a:t>
                      </a:r>
                      <a:r>
                        <a:rPr lang="fr-FR" sz="14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 (</a:t>
                      </a:r>
                      <a:r>
                        <a:rPr lang="fr-FR" sz="14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dont « piège à carbone »); </a:t>
                      </a:r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</a:t>
                      </a:r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</a:t>
                      </a:r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13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5. Energies renouvelables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11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Développer l’autonomie énergétique des territoires et des entreprises </a:t>
                      </a:r>
                      <a:br>
                        <a:rPr lang="fr-FR" sz="14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</a:br>
                      <a:r>
                        <a:rPr lang="fr-FR" sz="14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(multiplier par 2 la part des énergies renouvelables d’ici 2030 ; de 17 à 36 TWh) 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</a:t>
                      </a:r>
                      <a:r>
                        <a:rPr lang="fr-FR" sz="14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3 400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kTeqCO2/an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+ </a:t>
                      </a:r>
                      <a:r>
                        <a:rPr lang="fr-FR" sz="14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36 T</a:t>
                      </a:r>
                      <a:r>
                        <a:rPr lang="fr-FR" sz="12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Wh</a:t>
                      </a:r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 </a:t>
                      </a:r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6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6. Adaptation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12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Adapter les territoires au changement climatique 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</a:tr>
              <a:tr h="2206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7.     Air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13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Améliorer la qualité de l’air  : diminuer les émissions de </a:t>
                      </a:r>
                      <a:r>
                        <a:rPr lang="fr-FR" sz="1400" dirty="0" err="1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NOx</a:t>
                      </a:r>
                      <a:r>
                        <a:rPr lang="fr-FR" sz="14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 (- 172 kT) et de PM10 ( -10,5 kT) en 2030</a:t>
                      </a: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6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7.    GES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14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Réduire les consommations d’énergie et des gaz à effet de serre  </a:t>
                      </a:r>
                      <a:r>
                        <a:rPr lang="fr-FR" sz="14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(- 18 134 </a:t>
                      </a:r>
                      <a:r>
                        <a:rPr lang="fr-FR" sz="12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kTeqCO2/an</a:t>
                      </a:r>
                      <a:r>
                        <a:rPr lang="fr-FR" sz="14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 avant 2030)  </a:t>
                      </a:r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</a:t>
                      </a:r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75147">
                <a:tc gridSpan="3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8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TOTAL</a:t>
                      </a:r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 </a:t>
                      </a:r>
                      <a:r>
                        <a:rPr lang="fr-FR" sz="14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18 134</a:t>
                      </a:r>
                      <a:r>
                        <a:rPr lang="fr-FR" sz="14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 </a:t>
                      </a:r>
                      <a:r>
                        <a:rPr lang="fr-FR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kTeqCO2/an</a:t>
                      </a:r>
                      <a:r>
                        <a:rPr lang="fr-FR" sz="12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 </a:t>
                      </a:r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fr-FR" sz="14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30%</a:t>
                      </a:r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 </a:t>
                      </a:r>
                      <a:r>
                        <a:rPr lang="fr-FR" sz="14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39 564</a:t>
                      </a:r>
                      <a:r>
                        <a:rPr lang="fr-FR" sz="14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 </a:t>
                      </a:r>
                      <a:r>
                        <a:rPr lang="fr-FR" sz="1200" dirty="0" err="1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Gwh</a:t>
                      </a:r>
                      <a:r>
                        <a:rPr lang="fr-FR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/an</a:t>
                      </a:r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- 19%</a:t>
                      </a:r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838200" y="1978983"/>
            <a:ext cx="11744459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70567" y="222738"/>
            <a:ext cx="10679723" cy="5076093"/>
          </a:xfrm>
          <a:prstGeom prst="rect">
            <a:avLst/>
          </a:prstGeom>
          <a:solidFill>
            <a:srgbClr val="E2EFD9"/>
          </a:solidFill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3241963" y="934595"/>
            <a:ext cx="2074169" cy="2339102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Adapter les territoires au changement climatique</a:t>
            </a:r>
          </a:p>
          <a:p>
            <a:endParaRPr lang="fr-FR" b="1" dirty="0"/>
          </a:p>
          <a:p>
            <a:r>
              <a:rPr lang="fr-FR" sz="1400" b="1" dirty="0" smtClean="0"/>
              <a:t>( Objectif transversal )</a:t>
            </a:r>
          </a:p>
          <a:p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5970242" y="836071"/>
            <a:ext cx="4407876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u="sng" dirty="0"/>
              <a:t>Résultats </a:t>
            </a:r>
            <a:r>
              <a:rPr lang="fr-FR" sz="1600" b="1" u="sng" dirty="0" smtClean="0"/>
              <a:t>attendus (2030)</a:t>
            </a:r>
            <a:r>
              <a:rPr lang="fr-FR" sz="1600" b="1" u="sng" dirty="0"/>
              <a:t> : </a:t>
            </a:r>
            <a:endParaRPr lang="fr-FR" sz="1600" b="1" u="sng" dirty="0" smtClean="0"/>
          </a:p>
          <a:p>
            <a:endParaRPr lang="fr-FR" sz="1600" b="1" u="sng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0" fontAlgn="auto"/>
            <a:r>
              <a:rPr lang="fr-FR" sz="1600" b="1" dirty="0">
                <a:solidFill>
                  <a:schemeClr val="accent1">
                    <a:lumMod val="50000"/>
                  </a:schemeClr>
                </a:solidFill>
              </a:rPr>
              <a:t>Diminuer l’exposition des </a:t>
            </a:r>
            <a:r>
              <a:rPr lang="fr-FR" sz="1600" b="1" dirty="0" smtClean="0">
                <a:solidFill>
                  <a:schemeClr val="accent1">
                    <a:lumMod val="50000"/>
                  </a:schemeClr>
                </a:solidFill>
              </a:rPr>
              <a:t>populations et </a:t>
            </a:r>
            <a:r>
              <a:rPr lang="fr-FR" sz="1600" b="1" dirty="0">
                <a:solidFill>
                  <a:schemeClr val="accent1">
                    <a:lumMod val="50000"/>
                  </a:schemeClr>
                </a:solidFill>
              </a:rPr>
              <a:t>des biens aux </a:t>
            </a:r>
            <a:r>
              <a:rPr lang="fr-FR" sz="1600" b="1" dirty="0" smtClean="0">
                <a:solidFill>
                  <a:schemeClr val="accent1">
                    <a:lumMod val="50000"/>
                  </a:schemeClr>
                </a:solidFill>
              </a:rPr>
              <a:t>risques suivants  :</a:t>
            </a:r>
          </a:p>
          <a:p>
            <a:pPr lvl="0" fontAlgn="auto"/>
            <a:endParaRPr lang="fr-FR" sz="1600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lvl="0" indent="-285750" fontAlgn="auto">
              <a:buFont typeface="Arial" panose="020B0604020202020204" pitchFamily="34" charset="0"/>
              <a:buChar char="•"/>
            </a:pPr>
            <a:r>
              <a:rPr lang="fr-FR" sz="1600" dirty="0" smtClean="0">
                <a:solidFill>
                  <a:schemeClr val="accent1">
                    <a:lumMod val="50000"/>
                  </a:schemeClr>
                </a:solidFill>
              </a:rPr>
              <a:t>Risque «</a:t>
            </a:r>
            <a:r>
              <a:rPr lang="fr-FR" sz="1600" dirty="0">
                <a:solidFill>
                  <a:schemeClr val="accent1">
                    <a:lumMod val="50000"/>
                  </a:schemeClr>
                </a:solidFill>
              </a:rPr>
              <a:t> eau </a:t>
            </a:r>
            <a:r>
              <a:rPr lang="fr-FR" sz="1600" dirty="0" smtClean="0">
                <a:solidFill>
                  <a:schemeClr val="accent1">
                    <a:lumMod val="50000"/>
                  </a:schemeClr>
                </a:solidFill>
              </a:rPr>
              <a:t>»</a:t>
            </a:r>
            <a:br>
              <a:rPr lang="fr-FR" sz="16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fr-FR" sz="1600" dirty="0" smtClean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fr-FR" sz="1600" i="1" dirty="0">
                <a:solidFill>
                  <a:schemeClr val="accent1">
                    <a:lumMod val="50000"/>
                  </a:schemeClr>
                </a:solidFill>
              </a:rPr>
              <a:t>inondation,  baisse des précipitations, augmentation de la demande en eau, dégradation de la qualité de l’eau </a:t>
            </a:r>
            <a:r>
              <a:rPr lang="fr-FR" sz="1600" i="1" dirty="0" smtClean="0">
                <a:solidFill>
                  <a:schemeClr val="accent1">
                    <a:lumMod val="50000"/>
                  </a:schemeClr>
                </a:solidFill>
              </a:rPr>
              <a:t>potable…</a:t>
            </a:r>
            <a:r>
              <a:rPr lang="fr-FR" sz="1600" dirty="0" smtClean="0">
                <a:solidFill>
                  <a:schemeClr val="accent1">
                    <a:lumMod val="50000"/>
                  </a:schemeClr>
                </a:solidFill>
              </a:rPr>
              <a:t>) </a:t>
            </a:r>
            <a:br>
              <a:rPr lang="fr-FR" sz="1600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fr-FR" sz="1600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lvl="0" indent="-285750" fontAlgn="auto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accent1">
                    <a:lumMod val="50000"/>
                  </a:schemeClr>
                </a:solidFill>
              </a:rPr>
              <a:t>Risque </a:t>
            </a:r>
            <a:r>
              <a:rPr lang="fr-FR" sz="1600" dirty="0" smtClean="0">
                <a:solidFill>
                  <a:schemeClr val="accent1">
                    <a:lumMod val="50000"/>
                  </a:schemeClr>
                </a:solidFill>
              </a:rPr>
              <a:t>« submersion marine »</a:t>
            </a:r>
            <a:br>
              <a:rPr lang="fr-FR" sz="1600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fr-FR" sz="1600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lvl="0" indent="-285750" fontAlgn="auto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accent1">
                    <a:lumMod val="50000"/>
                  </a:schemeClr>
                </a:solidFill>
              </a:rPr>
              <a:t>Risque </a:t>
            </a:r>
            <a:r>
              <a:rPr lang="fr-FR" sz="1600" dirty="0" smtClean="0">
                <a:solidFill>
                  <a:schemeClr val="accent1">
                    <a:lumMod val="50000"/>
                  </a:schemeClr>
                </a:solidFill>
              </a:rPr>
              <a:t>« retrait/gonflement </a:t>
            </a:r>
            <a:r>
              <a:rPr lang="fr-FR" sz="1600" dirty="0">
                <a:solidFill>
                  <a:schemeClr val="accent1">
                    <a:lumMod val="50000"/>
                  </a:schemeClr>
                </a:solidFill>
              </a:rPr>
              <a:t>des </a:t>
            </a:r>
            <a:r>
              <a:rPr lang="fr-FR" sz="1600" dirty="0" smtClean="0">
                <a:solidFill>
                  <a:schemeClr val="accent1">
                    <a:lumMod val="50000"/>
                  </a:schemeClr>
                </a:solidFill>
              </a:rPr>
              <a:t>argiles » </a:t>
            </a:r>
            <a:r>
              <a:rPr lang="fr-FR" sz="1600" dirty="0">
                <a:solidFill>
                  <a:schemeClr val="accent1">
                    <a:lumMod val="50000"/>
                  </a:schemeClr>
                </a:solidFill>
              </a:rPr>
              <a:t>(RGA</a:t>
            </a:r>
            <a:r>
              <a:rPr lang="fr-FR" sz="1600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  <a:br>
              <a:rPr lang="fr-FR" sz="1600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fr-FR" sz="1600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lvl="0" indent="-285750" fontAlgn="auto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accent1">
                    <a:lumMod val="50000"/>
                  </a:schemeClr>
                </a:solidFill>
              </a:rPr>
              <a:t>Risque«</a:t>
            </a:r>
            <a:r>
              <a:rPr lang="fr-FR" sz="1600" dirty="0" smtClean="0">
                <a:solidFill>
                  <a:schemeClr val="accent1">
                    <a:lumMod val="50000"/>
                  </a:schemeClr>
                </a:solidFill>
              </a:rPr>
              <a:t> îlots </a:t>
            </a:r>
            <a:r>
              <a:rPr lang="fr-FR" sz="1600" dirty="0">
                <a:solidFill>
                  <a:schemeClr val="accent1">
                    <a:lumMod val="50000"/>
                  </a:schemeClr>
                </a:solidFill>
              </a:rPr>
              <a:t>de </a:t>
            </a:r>
            <a:r>
              <a:rPr lang="fr-FR" sz="1600" dirty="0" smtClean="0">
                <a:solidFill>
                  <a:schemeClr val="accent1">
                    <a:lumMod val="50000"/>
                  </a:schemeClr>
                </a:solidFill>
              </a:rPr>
              <a:t>chaleur »</a:t>
            </a:r>
            <a:endParaRPr lang="fr-FR" sz="16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fr-FR" sz="1600" b="1" dirty="0" smtClean="0"/>
          </a:p>
          <a:p>
            <a:r>
              <a:rPr lang="fr-FR" sz="1400" dirty="0" smtClean="0"/>
              <a:t> </a:t>
            </a:r>
            <a:endParaRPr lang="fr-FR" sz="1200" dirty="0"/>
          </a:p>
          <a:p>
            <a:endParaRPr lang="fr-FR" sz="1400" dirty="0"/>
          </a:p>
        </p:txBody>
      </p:sp>
      <p:sp>
        <p:nvSpPr>
          <p:cNvPr id="3" name="Flèche droite 2"/>
          <p:cNvSpPr/>
          <p:nvPr/>
        </p:nvSpPr>
        <p:spPr>
          <a:xfrm>
            <a:off x="5209309" y="1399306"/>
            <a:ext cx="484909" cy="4965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1696998" y="312851"/>
            <a:ext cx="41290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ADAPTATION</a:t>
            </a:r>
            <a:endParaRPr lang="fr-FR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381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20801" y="1589831"/>
            <a:ext cx="9757508" cy="4766519"/>
          </a:xfrm>
        </p:spPr>
        <p:txBody>
          <a:bodyPr rtlCol="0">
            <a:noAutofit/>
          </a:bodyPr>
          <a:lstStyle/>
          <a:p>
            <a:pPr marL="304792" indent="-304792" fontAlgn="auto">
              <a:spcBef>
                <a:spcPts val="1000"/>
              </a:spcBef>
              <a:spcAft>
                <a:spcPts val="0"/>
              </a:spcAft>
              <a:buClr>
                <a:srgbClr val="81B719"/>
              </a:buClr>
              <a:buFont typeface="Wingdings" panose="05000000000000000000" pitchFamily="2" charset="2"/>
              <a:buChar char=""/>
              <a:defRPr/>
            </a:pPr>
            <a:r>
              <a:rPr lang="fr-FR" sz="1800" b="1" dirty="0" smtClean="0">
                <a:solidFill>
                  <a:schemeClr val="bg1">
                    <a:lumMod val="85000"/>
                  </a:schemeClr>
                </a:solidFill>
              </a:rPr>
              <a:t>Introduction</a:t>
            </a:r>
          </a:p>
          <a:p>
            <a:pPr fontAlgn="auto">
              <a:spcBef>
                <a:spcPts val="1000"/>
              </a:spcBef>
              <a:spcAft>
                <a:spcPts val="0"/>
              </a:spcAft>
              <a:buClr>
                <a:srgbClr val="81B719"/>
              </a:buClr>
              <a:defRPr/>
            </a:pPr>
            <a:r>
              <a:rPr lang="fr-FR" sz="1800" b="1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fr-FR" sz="1800" dirty="0" smtClean="0">
                <a:solidFill>
                  <a:schemeClr val="bg1">
                    <a:lumMod val="85000"/>
                  </a:schemeClr>
                </a:solidFill>
              </a:rPr>
              <a:t>Mr. Philippe</a:t>
            </a:r>
            <a:r>
              <a:rPr lang="fr-FR" sz="18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fr-FR" sz="1800" dirty="0" smtClean="0">
                <a:solidFill>
                  <a:schemeClr val="bg1">
                    <a:lumMod val="85000"/>
                  </a:schemeClr>
                </a:solidFill>
              </a:rPr>
              <a:t>RAPENEAU,</a:t>
            </a:r>
            <a:r>
              <a:rPr lang="fr-FR" sz="16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fr-FR" sz="1800" dirty="0">
                <a:solidFill>
                  <a:schemeClr val="bg1">
                    <a:lumMod val="85000"/>
                  </a:schemeClr>
                </a:solidFill>
              </a:rPr>
              <a:t>Vice-président de la Région </a:t>
            </a:r>
            <a:r>
              <a:rPr lang="fr-FR" sz="1800" dirty="0" smtClean="0">
                <a:solidFill>
                  <a:schemeClr val="bg1">
                    <a:lumMod val="85000"/>
                  </a:schemeClr>
                </a:solidFill>
              </a:rPr>
              <a:t>Hauts-de-France </a:t>
            </a:r>
            <a:r>
              <a:rPr lang="fr-FR" sz="1800" dirty="0">
                <a:solidFill>
                  <a:schemeClr val="bg1">
                    <a:lumMod val="85000"/>
                  </a:schemeClr>
                </a:solidFill>
              </a:rPr>
              <a:t>en charge de la transition écologique, </a:t>
            </a:r>
            <a:r>
              <a:rPr lang="fr-FR" sz="1800" dirty="0" smtClean="0">
                <a:solidFill>
                  <a:schemeClr val="bg1">
                    <a:lumMod val="85000"/>
                  </a:schemeClr>
                </a:solidFill>
              </a:rPr>
              <a:t>de </a:t>
            </a:r>
            <a:r>
              <a:rPr lang="fr-FR" sz="1800" dirty="0">
                <a:solidFill>
                  <a:schemeClr val="bg1">
                    <a:lumMod val="85000"/>
                  </a:schemeClr>
                </a:solidFill>
              </a:rPr>
              <a:t>la troisième révolution industrielle (TRI) </a:t>
            </a:r>
            <a:r>
              <a:rPr lang="fr-FR" sz="1800" dirty="0" smtClean="0">
                <a:solidFill>
                  <a:schemeClr val="bg1">
                    <a:lumMod val="85000"/>
                  </a:schemeClr>
                </a:solidFill>
              </a:rPr>
              <a:t>et </a:t>
            </a:r>
            <a:r>
              <a:rPr lang="fr-FR" sz="1800" dirty="0">
                <a:solidFill>
                  <a:schemeClr val="bg1">
                    <a:lumMod val="85000"/>
                  </a:schemeClr>
                </a:solidFill>
              </a:rPr>
              <a:t>de la bio-économie </a:t>
            </a:r>
          </a:p>
          <a:p>
            <a:pPr fontAlgn="auto">
              <a:spcAft>
                <a:spcPts val="0"/>
              </a:spcAft>
              <a:defRPr/>
            </a:pPr>
            <a:endParaRPr lang="fr-FR" sz="1000" dirty="0">
              <a:solidFill>
                <a:schemeClr val="bg1">
                  <a:lumMod val="85000"/>
                </a:schemeClr>
              </a:solidFill>
            </a:endParaRPr>
          </a:p>
          <a:p>
            <a:pPr marL="304792" indent="-304792" fontAlgn="auto">
              <a:spcBef>
                <a:spcPts val="1000"/>
              </a:spcBef>
              <a:spcAft>
                <a:spcPts val="0"/>
              </a:spcAft>
              <a:buClr>
                <a:srgbClr val="81B719"/>
              </a:buClr>
              <a:buFont typeface="Wingdings" panose="05000000000000000000" pitchFamily="2" charset="2"/>
              <a:buChar char=""/>
              <a:defRPr/>
            </a:pPr>
            <a:r>
              <a:rPr lang="fr-FR" sz="1800" b="1" dirty="0" smtClean="0">
                <a:solidFill>
                  <a:schemeClr val="bg1">
                    <a:lumMod val="85000"/>
                  </a:schemeClr>
                </a:solidFill>
              </a:rPr>
              <a:t>Les objectifs Climat Air Energie </a:t>
            </a:r>
            <a:r>
              <a:rPr lang="fr-FR" sz="1800" dirty="0" smtClean="0">
                <a:solidFill>
                  <a:schemeClr val="bg1">
                    <a:lumMod val="85000"/>
                  </a:schemeClr>
                </a:solidFill>
              </a:rPr>
              <a:t>; </a:t>
            </a:r>
            <a:br>
              <a:rPr lang="fr-FR" sz="1800" dirty="0" smtClean="0">
                <a:solidFill>
                  <a:schemeClr val="bg1">
                    <a:lumMod val="85000"/>
                  </a:schemeClr>
                </a:solidFill>
              </a:rPr>
            </a:br>
            <a:r>
              <a:rPr lang="fr-FR" sz="1800" dirty="0" smtClean="0">
                <a:solidFill>
                  <a:schemeClr val="bg1">
                    <a:lumMod val="85000"/>
                  </a:schemeClr>
                </a:solidFill>
              </a:rPr>
              <a:t>  </a:t>
            </a:r>
            <a:r>
              <a:rPr lang="fr-FR" sz="1600" dirty="0">
                <a:solidFill>
                  <a:schemeClr val="bg1">
                    <a:lumMod val="85000"/>
                  </a:schemeClr>
                </a:solidFill>
              </a:rPr>
              <a:t>Mrs</a:t>
            </a:r>
            <a:r>
              <a:rPr lang="fr-FR" sz="16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fr-FR" sz="1400" dirty="0" smtClean="0">
                <a:solidFill>
                  <a:schemeClr val="bg1">
                    <a:lumMod val="85000"/>
                  </a:schemeClr>
                </a:solidFill>
              </a:rPr>
              <a:t>Bertrand </a:t>
            </a:r>
            <a:r>
              <a:rPr lang="fr-FR" sz="1400" dirty="0" err="1" smtClean="0">
                <a:solidFill>
                  <a:schemeClr val="bg1">
                    <a:lumMod val="85000"/>
                  </a:schemeClr>
                </a:solidFill>
              </a:rPr>
              <a:t>Lafolie</a:t>
            </a:r>
            <a:r>
              <a:rPr lang="fr-FR" sz="1400" dirty="0" smtClean="0">
                <a:solidFill>
                  <a:schemeClr val="bg1">
                    <a:lumMod val="85000"/>
                  </a:schemeClr>
                </a:solidFill>
              </a:rPr>
              <a:t>, </a:t>
            </a:r>
            <a:r>
              <a:rPr lang="fr-FR" sz="1400" dirty="0" err="1" smtClean="0">
                <a:solidFill>
                  <a:schemeClr val="bg1">
                    <a:lumMod val="85000"/>
                  </a:schemeClr>
                </a:solidFill>
              </a:rPr>
              <a:t>Pierrrick</a:t>
            </a:r>
            <a:r>
              <a:rPr lang="fr-FR" sz="14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fr-FR" sz="1400" dirty="0" err="1" smtClean="0">
                <a:solidFill>
                  <a:schemeClr val="bg1">
                    <a:lumMod val="85000"/>
                  </a:schemeClr>
                </a:solidFill>
              </a:rPr>
              <a:t>Allossery</a:t>
            </a:r>
            <a:r>
              <a:rPr lang="fr-FR" sz="1400" dirty="0" smtClean="0">
                <a:solidFill>
                  <a:schemeClr val="bg1">
                    <a:lumMod val="85000"/>
                  </a:schemeClr>
                </a:solidFill>
              </a:rPr>
              <a:t>  de la Direction Climat-Air-Energie</a:t>
            </a:r>
          </a:p>
          <a:p>
            <a:pPr algn="ctr" fontAlgn="auto">
              <a:spcBef>
                <a:spcPts val="1000"/>
              </a:spcBef>
              <a:spcAft>
                <a:spcPts val="0"/>
              </a:spcAft>
              <a:buClr>
                <a:srgbClr val="81B719"/>
              </a:buClr>
              <a:defRPr/>
            </a:pPr>
            <a:r>
              <a:rPr lang="fr-FR" sz="1800" b="1" dirty="0" smtClean="0"/>
              <a:t>Réactions</a:t>
            </a:r>
            <a:br>
              <a:rPr lang="fr-FR" sz="1800" b="1" dirty="0" smtClean="0"/>
            </a:br>
            <a:r>
              <a:rPr lang="fr-FR" sz="1800" b="1" dirty="0"/>
              <a:t>O</a:t>
            </a:r>
            <a:r>
              <a:rPr lang="fr-FR" sz="1800" b="1" dirty="0" smtClean="0"/>
              <a:t>uverture des échanges par </a:t>
            </a:r>
            <a:r>
              <a:rPr lang="fr-FR" sz="1800" dirty="0">
                <a:solidFill>
                  <a:schemeClr val="accent1">
                    <a:lumMod val="75000"/>
                  </a:schemeClr>
                </a:solidFill>
              </a:rPr>
              <a:t>Mr Jacques PATRIS (Pdt </a:t>
            </a:r>
            <a:r>
              <a:rPr lang="fr-FR" sz="1800" dirty="0" smtClean="0">
                <a:solidFill>
                  <a:schemeClr val="accent1">
                    <a:lumMod val="75000"/>
                  </a:schemeClr>
                </a:solidFill>
              </a:rPr>
              <a:t>d’</a:t>
            </a:r>
            <a:r>
              <a:rPr lang="fr-FR" sz="1800" dirty="0" err="1" smtClean="0">
                <a:solidFill>
                  <a:schemeClr val="accent1">
                    <a:lumMod val="75000"/>
                  </a:schemeClr>
                </a:solidFill>
              </a:rPr>
              <a:t>Atmo</a:t>
            </a:r>
            <a:r>
              <a:rPr lang="fr-FR" sz="1800" dirty="0" smtClean="0">
                <a:solidFill>
                  <a:schemeClr val="accent1">
                    <a:lumMod val="75000"/>
                  </a:schemeClr>
                </a:solidFill>
              </a:rPr>
              <a:t> Hauts de France)</a:t>
            </a:r>
            <a:r>
              <a:rPr lang="fr-FR" sz="18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fr-FR" sz="18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fr-FR" sz="1800" dirty="0" smtClean="0">
                <a:solidFill>
                  <a:schemeClr val="accent1">
                    <a:lumMod val="75000"/>
                  </a:schemeClr>
                </a:solidFill>
              </a:rPr>
              <a:t>           </a:t>
            </a:r>
            <a:r>
              <a:rPr lang="fr-FR" sz="1800" dirty="0" smtClean="0"/>
              <a:t>«</a:t>
            </a:r>
            <a:r>
              <a:rPr lang="fr-FR" sz="1800" dirty="0" smtClean="0">
                <a:solidFill>
                  <a:schemeClr val="accent1">
                    <a:lumMod val="75000"/>
                  </a:schemeClr>
                </a:solidFill>
              </a:rPr>
              <a:t> </a:t>
            </a:r>
            <a:r>
              <a:rPr lang="fr-FR" sz="1800" i="1" dirty="0" smtClean="0"/>
              <a:t>La qualité de l’air, un enjeu régional ! »</a:t>
            </a:r>
          </a:p>
          <a:p>
            <a:pPr fontAlgn="auto">
              <a:spcBef>
                <a:spcPts val="1000"/>
              </a:spcBef>
              <a:spcAft>
                <a:spcPts val="0"/>
              </a:spcAft>
              <a:buClr>
                <a:srgbClr val="81B719"/>
              </a:buClr>
              <a:defRPr/>
            </a:pPr>
            <a:endParaRPr lang="fr-FR" sz="1800" i="1" dirty="0" smtClean="0"/>
          </a:p>
          <a:p>
            <a:pPr marL="304792" lvl="1" indent="-304792" fontAlgn="auto">
              <a:spcBef>
                <a:spcPts val="1000"/>
              </a:spcBef>
              <a:spcAft>
                <a:spcPts val="0"/>
              </a:spcAft>
              <a:buClr>
                <a:srgbClr val="81B719"/>
              </a:buClr>
              <a:buFont typeface="Wingdings" panose="05000000000000000000" pitchFamily="2" charset="2"/>
              <a:buChar char=""/>
              <a:defRPr/>
            </a:pPr>
            <a:r>
              <a:rPr lang="fr-FR" sz="18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Table ronde </a:t>
            </a:r>
            <a:r>
              <a:rPr lang="fr-FR" sz="1800" b="1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« Retour d’expériences : </a:t>
            </a:r>
            <a:r>
              <a:rPr lang="fr-FR" sz="1800" i="1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Freins et leviers à la mise en œuvre des orientations régionales Climat Air énergie à l’échelle locale</a:t>
            </a:r>
            <a:r>
              <a:rPr lang="fr-FR" sz="1800" b="1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» </a:t>
            </a:r>
            <a:endParaRPr lang="fr-FR" sz="1800" b="1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0" algn="ctr" fontAlgn="auto">
              <a:spcBef>
                <a:spcPts val="1000"/>
              </a:spcBef>
              <a:spcAft>
                <a:spcPts val="0"/>
              </a:spcAft>
              <a:buClr>
                <a:srgbClr val="81B719"/>
              </a:buClr>
              <a:buNone/>
              <a:defRPr/>
            </a:pPr>
            <a:r>
              <a:rPr lang="fr-FR" sz="1600" dirty="0" smtClean="0">
                <a:solidFill>
                  <a:schemeClr val="bg1">
                    <a:lumMod val="85000"/>
                  </a:schemeClr>
                </a:solidFill>
              </a:rPr>
              <a:t>Scot Grand </a:t>
            </a:r>
            <a:r>
              <a:rPr lang="fr-FR" sz="1600" dirty="0" err="1" smtClean="0">
                <a:solidFill>
                  <a:schemeClr val="bg1">
                    <a:lumMod val="85000"/>
                  </a:schemeClr>
                </a:solidFill>
              </a:rPr>
              <a:t>Douaisis</a:t>
            </a:r>
            <a:r>
              <a:rPr lang="fr-FR" sz="1600" dirty="0" smtClean="0">
                <a:solidFill>
                  <a:schemeClr val="bg1">
                    <a:lumMod val="85000"/>
                  </a:schemeClr>
                </a:solidFill>
              </a:rPr>
              <a:t>, Pays du grand Amiénois, Agglomération Béthune </a:t>
            </a:r>
            <a:r>
              <a:rPr lang="fr-FR" sz="1600" dirty="0" err="1" smtClean="0">
                <a:solidFill>
                  <a:schemeClr val="bg1">
                    <a:lumMod val="85000"/>
                  </a:schemeClr>
                </a:solidFill>
              </a:rPr>
              <a:t>Bruay</a:t>
            </a:r>
            <a:r>
              <a:rPr lang="fr-FR" sz="1600" dirty="0" smtClean="0">
                <a:solidFill>
                  <a:schemeClr val="bg1">
                    <a:lumMod val="85000"/>
                  </a:schemeClr>
                </a:solidFill>
              </a:rPr>
              <a:t> Artois Lys Romane..</a:t>
            </a:r>
            <a:endParaRPr lang="fr-FR" sz="1600" u="sng" dirty="0">
              <a:solidFill>
                <a:schemeClr val="bg1">
                  <a:lumMod val="85000"/>
                </a:schemeClr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fr-FR" sz="18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0723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AC674C7D-0AC6-4CCE-B199-2E8F76525755}" type="slidenum">
              <a:rPr lang="fr-FR" altLang="fr-FR">
                <a:solidFill>
                  <a:srgbClr val="898989"/>
                </a:solidFill>
              </a:rPr>
              <a:pPr/>
              <a:t>26</a:t>
            </a:fld>
            <a:endParaRPr lang="fr-FR" altLang="fr-FR">
              <a:solidFill>
                <a:srgbClr val="898989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8181" y="157147"/>
            <a:ext cx="5822185" cy="1432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484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242986" y="2646596"/>
            <a:ext cx="130477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Mr </a:t>
            </a:r>
            <a:r>
              <a:rPr lang="fr-FR" sz="28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Jacques PATRIS </a:t>
            </a:r>
            <a:endParaRPr lang="fr-FR" sz="2800" b="1" dirty="0" smtClean="0">
              <a:solidFill>
                <a:srgbClr val="0070C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ctr"/>
            <a:r>
              <a:rPr lang="fr-FR" sz="2000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Président d’</a:t>
            </a:r>
            <a:r>
              <a:rPr lang="fr-FR" sz="2000" dirty="0" err="1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Atmo</a:t>
            </a:r>
            <a:r>
              <a:rPr lang="fr-FR" sz="2000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Hauts-de-France</a:t>
            </a:r>
            <a:r>
              <a:rPr lang="fr-FR" sz="20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/>
            </a:r>
            <a:br>
              <a:rPr lang="fr-FR" sz="20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</a:br>
            <a:endParaRPr lang="fr-FR" sz="1400" dirty="0">
              <a:solidFill>
                <a:srgbClr val="0070C0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8881" y="1427018"/>
            <a:ext cx="192405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251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260" y="1028700"/>
            <a:ext cx="7132273" cy="4725131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 rot="21309497">
            <a:off x="3993422" y="2370875"/>
            <a:ext cx="3729951" cy="2226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>
                <a:solidFill>
                  <a:schemeClr val="accent6">
                    <a:lumMod val="75000"/>
                  </a:schemeClr>
                </a:solidFill>
                <a:latin typeface="Bradley Hand ITC" panose="03070402050302030203" pitchFamily="66" charset="0"/>
              </a:rPr>
              <a:t>Echanges : </a:t>
            </a:r>
          </a:p>
          <a:p>
            <a:pPr algn="ctr"/>
            <a:r>
              <a:rPr lang="fr-FR" sz="3200" b="1" dirty="0" smtClean="0">
                <a:solidFill>
                  <a:schemeClr val="accent6">
                    <a:lumMod val="75000"/>
                  </a:schemeClr>
                </a:solidFill>
                <a:latin typeface="Bradley Hand ITC" panose="03070402050302030203" pitchFamily="66" charset="0"/>
              </a:rPr>
              <a:t/>
            </a:r>
            <a:br>
              <a:rPr lang="fr-FR" sz="3200" b="1" dirty="0" smtClean="0">
                <a:solidFill>
                  <a:schemeClr val="accent6">
                    <a:lumMod val="75000"/>
                  </a:schemeClr>
                </a:solidFill>
                <a:latin typeface="Bradley Hand ITC" panose="03070402050302030203" pitchFamily="66" charset="0"/>
              </a:rPr>
            </a:br>
            <a:r>
              <a:rPr lang="fr-FR" sz="3200" b="1" dirty="0" smtClean="0">
                <a:solidFill>
                  <a:schemeClr val="accent6">
                    <a:lumMod val="75000"/>
                  </a:schemeClr>
                </a:solidFill>
                <a:latin typeface="Bradley Hand ITC" panose="03070402050302030203" pitchFamily="66" charset="0"/>
              </a:rPr>
              <a:t>Des questions ?</a:t>
            </a:r>
            <a:endParaRPr lang="fr-FR" sz="3200" b="1" dirty="0">
              <a:solidFill>
                <a:schemeClr val="accent6">
                  <a:lumMod val="75000"/>
                </a:schemeClr>
              </a:solidFill>
              <a:latin typeface="Bradley Hand ITC" panose="03070402050302030203" pitchFamily="66" charset="0"/>
            </a:endParaRPr>
          </a:p>
          <a:p>
            <a:pPr algn="ctr"/>
            <a:endParaRPr lang="fr-FR" sz="2667" dirty="0">
              <a:solidFill>
                <a:schemeClr val="accent6">
                  <a:lumMod val="75000"/>
                </a:schemeClr>
              </a:solidFill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7506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20801" y="1589831"/>
            <a:ext cx="9757508" cy="4766519"/>
          </a:xfrm>
        </p:spPr>
        <p:txBody>
          <a:bodyPr rtlCol="0">
            <a:noAutofit/>
          </a:bodyPr>
          <a:lstStyle/>
          <a:p>
            <a:pPr marL="304792" indent="-304792" fontAlgn="auto">
              <a:spcBef>
                <a:spcPts val="1000"/>
              </a:spcBef>
              <a:spcAft>
                <a:spcPts val="0"/>
              </a:spcAft>
              <a:buClr>
                <a:srgbClr val="81B719"/>
              </a:buClr>
              <a:buFont typeface="Wingdings" panose="05000000000000000000" pitchFamily="2" charset="2"/>
              <a:buChar char=""/>
              <a:defRPr/>
            </a:pPr>
            <a:r>
              <a:rPr lang="fr-FR" sz="1800" b="1" dirty="0" smtClean="0">
                <a:solidFill>
                  <a:schemeClr val="bg1">
                    <a:lumMod val="85000"/>
                  </a:schemeClr>
                </a:solidFill>
              </a:rPr>
              <a:t>Introduction</a:t>
            </a:r>
          </a:p>
          <a:p>
            <a:pPr fontAlgn="auto">
              <a:spcBef>
                <a:spcPts val="1000"/>
              </a:spcBef>
              <a:spcAft>
                <a:spcPts val="0"/>
              </a:spcAft>
              <a:buClr>
                <a:srgbClr val="81B719"/>
              </a:buClr>
              <a:defRPr/>
            </a:pPr>
            <a:r>
              <a:rPr lang="fr-FR" sz="1800" b="1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fr-FR" sz="1800" dirty="0" smtClean="0">
                <a:solidFill>
                  <a:schemeClr val="bg1">
                    <a:lumMod val="85000"/>
                  </a:schemeClr>
                </a:solidFill>
              </a:rPr>
              <a:t>Mr. Philippe</a:t>
            </a:r>
            <a:r>
              <a:rPr lang="fr-FR" sz="18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fr-FR" sz="1800" dirty="0" err="1">
                <a:solidFill>
                  <a:schemeClr val="bg1">
                    <a:lumMod val="85000"/>
                  </a:schemeClr>
                </a:solidFill>
              </a:rPr>
              <a:t>Rapeneau</a:t>
            </a:r>
            <a:r>
              <a:rPr lang="fr-FR" sz="1800" dirty="0">
                <a:solidFill>
                  <a:schemeClr val="bg1">
                    <a:lumMod val="85000"/>
                  </a:schemeClr>
                </a:solidFill>
              </a:rPr>
              <a:t>,</a:t>
            </a:r>
            <a:r>
              <a:rPr lang="fr-FR" sz="16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fr-FR" sz="1800" dirty="0">
                <a:solidFill>
                  <a:schemeClr val="bg1">
                    <a:lumMod val="85000"/>
                  </a:schemeClr>
                </a:solidFill>
              </a:rPr>
              <a:t>Vice-président de la Région </a:t>
            </a:r>
            <a:r>
              <a:rPr lang="fr-FR" sz="1800" dirty="0" smtClean="0">
                <a:solidFill>
                  <a:schemeClr val="bg1">
                    <a:lumMod val="85000"/>
                  </a:schemeClr>
                </a:solidFill>
              </a:rPr>
              <a:t>Hauts-de-France </a:t>
            </a:r>
            <a:r>
              <a:rPr lang="fr-FR" sz="1800" dirty="0">
                <a:solidFill>
                  <a:schemeClr val="bg1">
                    <a:lumMod val="85000"/>
                  </a:schemeClr>
                </a:solidFill>
              </a:rPr>
              <a:t>en charge de la transition écologique, </a:t>
            </a:r>
            <a:r>
              <a:rPr lang="fr-FR" sz="1800" dirty="0" smtClean="0">
                <a:solidFill>
                  <a:schemeClr val="bg1">
                    <a:lumMod val="85000"/>
                  </a:schemeClr>
                </a:solidFill>
              </a:rPr>
              <a:t>de </a:t>
            </a:r>
            <a:r>
              <a:rPr lang="fr-FR" sz="1800" dirty="0">
                <a:solidFill>
                  <a:schemeClr val="bg1">
                    <a:lumMod val="85000"/>
                  </a:schemeClr>
                </a:solidFill>
              </a:rPr>
              <a:t>la troisième révolution industrielle (TRI) </a:t>
            </a:r>
            <a:r>
              <a:rPr lang="fr-FR" sz="1800" dirty="0" smtClean="0">
                <a:solidFill>
                  <a:schemeClr val="bg1">
                    <a:lumMod val="85000"/>
                  </a:schemeClr>
                </a:solidFill>
              </a:rPr>
              <a:t>et </a:t>
            </a:r>
            <a:r>
              <a:rPr lang="fr-FR" sz="1800" dirty="0">
                <a:solidFill>
                  <a:schemeClr val="bg1">
                    <a:lumMod val="85000"/>
                  </a:schemeClr>
                </a:solidFill>
              </a:rPr>
              <a:t>de la bio-économie </a:t>
            </a:r>
          </a:p>
          <a:p>
            <a:pPr fontAlgn="auto">
              <a:spcAft>
                <a:spcPts val="0"/>
              </a:spcAft>
              <a:defRPr/>
            </a:pPr>
            <a:endParaRPr lang="fr-FR" sz="1000" dirty="0">
              <a:solidFill>
                <a:schemeClr val="bg1">
                  <a:lumMod val="85000"/>
                </a:schemeClr>
              </a:solidFill>
            </a:endParaRPr>
          </a:p>
          <a:p>
            <a:pPr marL="304792" indent="-304792" fontAlgn="auto">
              <a:spcBef>
                <a:spcPts val="1000"/>
              </a:spcBef>
              <a:spcAft>
                <a:spcPts val="0"/>
              </a:spcAft>
              <a:buClr>
                <a:srgbClr val="81B719"/>
              </a:buClr>
              <a:buFont typeface="Wingdings" panose="05000000000000000000" pitchFamily="2" charset="2"/>
              <a:buChar char=""/>
              <a:defRPr/>
            </a:pPr>
            <a:r>
              <a:rPr lang="fr-FR" sz="1800" b="1" dirty="0" smtClean="0">
                <a:solidFill>
                  <a:schemeClr val="bg1">
                    <a:lumMod val="85000"/>
                  </a:schemeClr>
                </a:solidFill>
              </a:rPr>
              <a:t>Les objectifs Climat Air Energie </a:t>
            </a:r>
            <a:r>
              <a:rPr lang="fr-FR" sz="1800" dirty="0" smtClean="0">
                <a:solidFill>
                  <a:schemeClr val="bg1">
                    <a:lumMod val="85000"/>
                  </a:schemeClr>
                </a:solidFill>
              </a:rPr>
              <a:t>; </a:t>
            </a:r>
            <a:br>
              <a:rPr lang="fr-FR" sz="1800" dirty="0" smtClean="0">
                <a:solidFill>
                  <a:schemeClr val="bg1">
                    <a:lumMod val="85000"/>
                  </a:schemeClr>
                </a:solidFill>
              </a:rPr>
            </a:br>
            <a:r>
              <a:rPr lang="fr-FR" sz="1800" dirty="0" smtClean="0">
                <a:solidFill>
                  <a:schemeClr val="bg1">
                    <a:lumMod val="85000"/>
                  </a:schemeClr>
                </a:solidFill>
              </a:rPr>
              <a:t>  </a:t>
            </a:r>
            <a:r>
              <a:rPr lang="fr-FR" sz="1600" dirty="0">
                <a:solidFill>
                  <a:schemeClr val="bg1">
                    <a:lumMod val="85000"/>
                  </a:schemeClr>
                </a:solidFill>
              </a:rPr>
              <a:t>Mrs</a:t>
            </a:r>
            <a:r>
              <a:rPr lang="fr-FR" sz="16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fr-FR" sz="1400" dirty="0" smtClean="0">
                <a:solidFill>
                  <a:schemeClr val="bg1">
                    <a:lumMod val="85000"/>
                  </a:schemeClr>
                </a:solidFill>
              </a:rPr>
              <a:t>Bertrand </a:t>
            </a:r>
            <a:r>
              <a:rPr lang="fr-FR" sz="1400" dirty="0" err="1" smtClean="0">
                <a:solidFill>
                  <a:schemeClr val="bg1">
                    <a:lumMod val="85000"/>
                  </a:schemeClr>
                </a:solidFill>
              </a:rPr>
              <a:t>Lafolie</a:t>
            </a:r>
            <a:r>
              <a:rPr lang="fr-FR" sz="1400" dirty="0" smtClean="0">
                <a:solidFill>
                  <a:schemeClr val="bg1">
                    <a:lumMod val="85000"/>
                  </a:schemeClr>
                </a:solidFill>
              </a:rPr>
              <a:t>, </a:t>
            </a:r>
            <a:r>
              <a:rPr lang="fr-FR" sz="1400" dirty="0" err="1" smtClean="0">
                <a:solidFill>
                  <a:schemeClr val="bg1">
                    <a:lumMod val="85000"/>
                  </a:schemeClr>
                </a:solidFill>
              </a:rPr>
              <a:t>Pierrrick</a:t>
            </a:r>
            <a:r>
              <a:rPr lang="fr-FR" sz="14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fr-FR" sz="1400" dirty="0" err="1" smtClean="0">
                <a:solidFill>
                  <a:schemeClr val="bg1">
                    <a:lumMod val="85000"/>
                  </a:schemeClr>
                </a:solidFill>
              </a:rPr>
              <a:t>Allossery</a:t>
            </a:r>
            <a:r>
              <a:rPr lang="fr-FR" sz="1400" dirty="0" smtClean="0">
                <a:solidFill>
                  <a:schemeClr val="bg1">
                    <a:lumMod val="85000"/>
                  </a:schemeClr>
                </a:solidFill>
              </a:rPr>
              <a:t>  de la Direction Climat-Air-Energie</a:t>
            </a:r>
          </a:p>
          <a:p>
            <a:pPr algn="ctr" fontAlgn="auto">
              <a:spcBef>
                <a:spcPts val="1000"/>
              </a:spcBef>
              <a:spcAft>
                <a:spcPts val="0"/>
              </a:spcAft>
              <a:buClr>
                <a:srgbClr val="81B719"/>
              </a:buClr>
              <a:defRPr/>
            </a:pPr>
            <a:r>
              <a:rPr lang="fr-FR" sz="1800" b="1" dirty="0" smtClean="0">
                <a:solidFill>
                  <a:schemeClr val="bg1">
                    <a:lumMod val="85000"/>
                  </a:schemeClr>
                </a:solidFill>
              </a:rPr>
              <a:t>Réactions</a:t>
            </a:r>
            <a:br>
              <a:rPr lang="fr-FR" sz="1800" b="1" dirty="0" smtClean="0">
                <a:solidFill>
                  <a:schemeClr val="bg1">
                    <a:lumMod val="85000"/>
                  </a:schemeClr>
                </a:solidFill>
              </a:rPr>
            </a:br>
            <a:r>
              <a:rPr lang="fr-FR" sz="1800" b="1" dirty="0">
                <a:solidFill>
                  <a:schemeClr val="bg1">
                    <a:lumMod val="85000"/>
                  </a:schemeClr>
                </a:solidFill>
              </a:rPr>
              <a:t>O</a:t>
            </a:r>
            <a:r>
              <a:rPr lang="fr-FR" sz="1800" b="1" dirty="0" smtClean="0">
                <a:solidFill>
                  <a:schemeClr val="bg1">
                    <a:lumMod val="85000"/>
                  </a:schemeClr>
                </a:solidFill>
              </a:rPr>
              <a:t>uverture des échanges par </a:t>
            </a:r>
            <a:r>
              <a:rPr lang="fr-FR" sz="1800" dirty="0">
                <a:solidFill>
                  <a:schemeClr val="bg1">
                    <a:lumMod val="85000"/>
                  </a:schemeClr>
                </a:solidFill>
              </a:rPr>
              <a:t>Mr Jacques PATRIS (Pdt </a:t>
            </a:r>
            <a:r>
              <a:rPr lang="fr-FR" sz="1800" dirty="0" smtClean="0">
                <a:solidFill>
                  <a:schemeClr val="bg1">
                    <a:lumMod val="85000"/>
                  </a:schemeClr>
                </a:solidFill>
              </a:rPr>
              <a:t>d’</a:t>
            </a:r>
            <a:r>
              <a:rPr lang="fr-FR" sz="1800" dirty="0" err="1" smtClean="0">
                <a:solidFill>
                  <a:schemeClr val="bg1">
                    <a:lumMod val="85000"/>
                  </a:schemeClr>
                </a:solidFill>
              </a:rPr>
              <a:t>Atmo</a:t>
            </a:r>
            <a:r>
              <a:rPr lang="fr-FR" sz="1800" dirty="0" smtClean="0">
                <a:solidFill>
                  <a:schemeClr val="bg1">
                    <a:lumMod val="85000"/>
                  </a:schemeClr>
                </a:solidFill>
              </a:rPr>
              <a:t> Hauts de France)</a:t>
            </a:r>
            <a:r>
              <a:rPr lang="fr-FR" sz="1800" dirty="0">
                <a:solidFill>
                  <a:schemeClr val="bg1">
                    <a:lumMod val="85000"/>
                  </a:schemeClr>
                </a:solidFill>
              </a:rPr>
              <a:t/>
            </a:r>
            <a:br>
              <a:rPr lang="fr-FR" sz="1800" dirty="0">
                <a:solidFill>
                  <a:schemeClr val="bg1">
                    <a:lumMod val="85000"/>
                  </a:schemeClr>
                </a:solidFill>
              </a:rPr>
            </a:br>
            <a:r>
              <a:rPr lang="fr-FR" sz="1800" dirty="0" smtClean="0">
                <a:solidFill>
                  <a:schemeClr val="bg1">
                    <a:lumMod val="85000"/>
                  </a:schemeClr>
                </a:solidFill>
              </a:rPr>
              <a:t>           « </a:t>
            </a:r>
            <a:r>
              <a:rPr lang="fr-FR" sz="1800" i="1" dirty="0" smtClean="0">
                <a:solidFill>
                  <a:schemeClr val="bg1">
                    <a:lumMod val="85000"/>
                  </a:schemeClr>
                </a:solidFill>
              </a:rPr>
              <a:t>La qualité de l’air, un enjeu régional ! »</a:t>
            </a:r>
          </a:p>
          <a:p>
            <a:pPr fontAlgn="auto">
              <a:spcBef>
                <a:spcPts val="1000"/>
              </a:spcBef>
              <a:spcAft>
                <a:spcPts val="0"/>
              </a:spcAft>
              <a:buClr>
                <a:srgbClr val="81B719"/>
              </a:buClr>
              <a:defRPr/>
            </a:pPr>
            <a:endParaRPr lang="fr-FR" sz="1800" i="1" dirty="0" smtClean="0"/>
          </a:p>
          <a:p>
            <a:pPr marL="304792" lvl="1" indent="-304792" fontAlgn="auto">
              <a:spcBef>
                <a:spcPts val="1000"/>
              </a:spcBef>
              <a:spcAft>
                <a:spcPts val="0"/>
              </a:spcAft>
              <a:buClr>
                <a:srgbClr val="81B719"/>
              </a:buClr>
              <a:buFont typeface="Wingdings" panose="05000000000000000000" pitchFamily="2" charset="2"/>
              <a:buChar char=""/>
              <a:defRPr/>
            </a:pPr>
            <a:r>
              <a:rPr lang="fr-FR" sz="1800" b="1" dirty="0">
                <a:latin typeface="Arial" panose="020B0604020202020204" pitchFamily="34" charset="0"/>
                <a:cs typeface="Arial" panose="020B0604020202020204" pitchFamily="34" charset="0"/>
              </a:rPr>
              <a:t>Table ronde </a:t>
            </a:r>
            <a:r>
              <a:rPr lang="fr-F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 « Retour d’expériences : </a:t>
            </a:r>
            <a:r>
              <a:rPr lang="fr-FR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Freins et leviers à la mise en œuvre des orientations régionales Climat Air énergie à l’échelle locale</a:t>
            </a:r>
            <a:r>
              <a:rPr lang="fr-F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 » </a:t>
            </a:r>
            <a:endParaRPr lang="fr-FR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23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AC674C7D-0AC6-4CCE-B199-2E8F76525755}" type="slidenum">
              <a:rPr lang="fr-FR" altLang="fr-FR">
                <a:solidFill>
                  <a:srgbClr val="898989"/>
                </a:solidFill>
              </a:rPr>
              <a:pPr/>
              <a:t>29</a:t>
            </a:fld>
            <a:endParaRPr lang="fr-FR" altLang="fr-FR" dirty="0">
              <a:solidFill>
                <a:srgbClr val="898989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691662" y="1105716"/>
            <a:ext cx="2977660" cy="150810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chemeClr val="accent5">
                    <a:lumMod val="75000"/>
                  </a:schemeClr>
                </a:solidFill>
              </a:rPr>
              <a:t>Scot </a:t>
            </a:r>
            <a:r>
              <a:rPr lang="fr-FR" sz="1600" b="1" dirty="0">
                <a:solidFill>
                  <a:schemeClr val="accent5">
                    <a:lumMod val="75000"/>
                  </a:schemeClr>
                </a:solidFill>
              </a:rPr>
              <a:t>du Grand </a:t>
            </a:r>
            <a:r>
              <a:rPr lang="fr-FR" sz="1600" b="1" dirty="0" err="1">
                <a:solidFill>
                  <a:schemeClr val="accent5">
                    <a:lumMod val="75000"/>
                  </a:schemeClr>
                </a:solidFill>
              </a:rPr>
              <a:t>Douaisis</a:t>
            </a:r>
            <a:r>
              <a:rPr lang="fr-FR" sz="16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  <a:p>
            <a:pPr algn="ctr"/>
            <a:endParaRPr lang="fr-FR" sz="1600" b="1" dirty="0" smtClean="0"/>
          </a:p>
          <a:p>
            <a:pPr algn="ctr"/>
            <a:r>
              <a:rPr lang="fr-FR" sz="1600" b="1" dirty="0" smtClean="0"/>
              <a:t>Capucine LECLERCQ, </a:t>
            </a:r>
          </a:p>
          <a:p>
            <a:pPr algn="ctr"/>
            <a:r>
              <a:rPr lang="fr-FR" sz="1400" b="1" dirty="0" smtClean="0"/>
              <a:t>Responsable du </a:t>
            </a:r>
          </a:p>
          <a:p>
            <a:pPr algn="ctr"/>
            <a:r>
              <a:rPr lang="fr-FR" sz="1400" b="1" dirty="0" smtClean="0"/>
              <a:t>Pôle Climat</a:t>
            </a:r>
            <a:endParaRPr lang="fr-FR" sz="2000" dirty="0"/>
          </a:p>
          <a:p>
            <a:endParaRPr lang="fr-FR" sz="1600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757245" y="1097659"/>
            <a:ext cx="4032739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chemeClr val="accent5">
                    <a:lumMod val="75000"/>
                  </a:schemeClr>
                </a:solidFill>
              </a:rPr>
              <a:t>Pays </a:t>
            </a:r>
            <a:r>
              <a:rPr lang="fr-FR" sz="1600" b="1" dirty="0">
                <a:solidFill>
                  <a:schemeClr val="accent5">
                    <a:lumMod val="75000"/>
                  </a:schemeClr>
                </a:solidFill>
              </a:rPr>
              <a:t>du Grand Amiénois </a:t>
            </a:r>
          </a:p>
          <a:p>
            <a:pPr algn="ctr"/>
            <a:endParaRPr lang="fr-FR" sz="1600" b="1" dirty="0" smtClean="0"/>
          </a:p>
          <a:p>
            <a:pPr algn="ctr"/>
            <a:r>
              <a:rPr lang="fr-FR" sz="1600" b="1" dirty="0" smtClean="0"/>
              <a:t>Jérôme GRANGE</a:t>
            </a:r>
          </a:p>
          <a:p>
            <a:pPr algn="ctr"/>
            <a:r>
              <a:rPr lang="fr-FR" sz="1400" b="1" dirty="0" smtClean="0"/>
              <a:t>Directeur Agence </a:t>
            </a:r>
            <a:r>
              <a:rPr lang="fr-FR" sz="1400" b="1" dirty="0"/>
              <a:t>d’Urbanisme </a:t>
            </a:r>
            <a:endParaRPr lang="fr-FR" sz="1400" b="1" dirty="0" smtClean="0"/>
          </a:p>
          <a:p>
            <a:pPr algn="ctr"/>
            <a:r>
              <a:rPr lang="fr-FR" sz="1400" b="1" dirty="0" smtClean="0"/>
              <a:t>du </a:t>
            </a:r>
            <a:r>
              <a:rPr lang="fr-FR" sz="1400" b="1" dirty="0"/>
              <a:t>Grand Amiénois</a:t>
            </a:r>
            <a:r>
              <a:rPr lang="fr-FR" sz="1400" dirty="0"/>
              <a:t> </a:t>
            </a:r>
            <a:endParaRPr lang="fr-FR" sz="1400" dirty="0" smtClean="0"/>
          </a:p>
          <a:p>
            <a:endParaRPr lang="fr-FR" sz="2000" dirty="0"/>
          </a:p>
        </p:txBody>
      </p:sp>
      <p:sp>
        <p:nvSpPr>
          <p:cNvPr id="8" name="ZoneTexte 7"/>
          <p:cNvSpPr txBox="1"/>
          <p:nvPr/>
        </p:nvSpPr>
        <p:spPr>
          <a:xfrm>
            <a:off x="7877908" y="1117439"/>
            <a:ext cx="3630247" cy="150810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chemeClr val="accent5">
                    <a:lumMod val="75000"/>
                  </a:schemeClr>
                </a:solidFill>
              </a:rPr>
              <a:t>Agglomération </a:t>
            </a:r>
            <a:r>
              <a:rPr lang="fr-FR" sz="1600" b="1" dirty="0">
                <a:solidFill>
                  <a:schemeClr val="accent5">
                    <a:lumMod val="75000"/>
                  </a:schemeClr>
                </a:solidFill>
              </a:rPr>
              <a:t>Béthune </a:t>
            </a:r>
            <a:r>
              <a:rPr lang="fr-FR" sz="1600" b="1" dirty="0" err="1">
                <a:solidFill>
                  <a:schemeClr val="accent5">
                    <a:lumMod val="75000"/>
                  </a:schemeClr>
                </a:solidFill>
              </a:rPr>
              <a:t>Bruay</a:t>
            </a:r>
            <a:r>
              <a:rPr lang="fr-FR" sz="1600" b="1" dirty="0">
                <a:solidFill>
                  <a:schemeClr val="accent5">
                    <a:lumMod val="75000"/>
                  </a:schemeClr>
                </a:solidFill>
              </a:rPr>
              <a:t> Artois Lys Romane</a:t>
            </a:r>
            <a:r>
              <a:rPr lang="fr-FR" sz="1600" b="1" dirty="0"/>
              <a:t> </a:t>
            </a:r>
            <a:endParaRPr lang="fr-FR" sz="1600" b="1" dirty="0" smtClean="0"/>
          </a:p>
          <a:p>
            <a:pPr algn="ctr"/>
            <a:r>
              <a:rPr lang="fr-FR" sz="1600" b="1" dirty="0" smtClean="0"/>
              <a:t> Julien </a:t>
            </a:r>
            <a:r>
              <a:rPr lang="fr-FR" sz="1600" b="1" dirty="0"/>
              <a:t>FOURNEZ, </a:t>
            </a:r>
            <a:endParaRPr lang="fr-FR" sz="1600" b="1" dirty="0" smtClean="0"/>
          </a:p>
          <a:p>
            <a:pPr algn="ctr"/>
            <a:r>
              <a:rPr lang="fr-FR" sz="1400" b="1" dirty="0" smtClean="0"/>
              <a:t>Responsable du service</a:t>
            </a:r>
          </a:p>
          <a:p>
            <a:pPr algn="ctr"/>
            <a:r>
              <a:rPr lang="fr-FR" sz="1400" b="1" dirty="0" smtClean="0"/>
              <a:t> </a:t>
            </a:r>
            <a:r>
              <a:rPr lang="fr-FR" sz="1400" b="1" dirty="0"/>
              <a:t>climat air </a:t>
            </a:r>
            <a:r>
              <a:rPr lang="fr-FR" sz="1400" b="1" dirty="0" smtClean="0"/>
              <a:t>énergie</a:t>
            </a:r>
            <a:endParaRPr lang="fr-FR" sz="2000" dirty="0"/>
          </a:p>
          <a:p>
            <a:endParaRPr lang="fr-FR" sz="1600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290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15085-5E51-4282-BA46-3E3A593EA4B0}" type="slidenum">
              <a:rPr lang="fr-FR" altLang="fr-FR" smtClean="0"/>
              <a:pPr/>
              <a:t>3</a:t>
            </a:fld>
            <a:endParaRPr lang="fr-FR" altLang="fr-FR"/>
          </a:p>
        </p:txBody>
      </p:sp>
      <p:sp>
        <p:nvSpPr>
          <p:cNvPr id="4" name="Rectangle 3"/>
          <p:cNvSpPr/>
          <p:nvPr/>
        </p:nvSpPr>
        <p:spPr>
          <a:xfrm>
            <a:off x="-339968" y="2688160"/>
            <a:ext cx="1304778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latin typeface="Arial" panose="020B0604020202020204" pitchFamily="34" charset="0"/>
                <a:ea typeface="Calibri" panose="020F0502020204030204" pitchFamily="34" charset="0"/>
              </a:rPr>
              <a:t>	</a:t>
            </a:r>
            <a:r>
              <a:rPr lang="fr-FR" sz="2800" b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Philippe </a:t>
            </a:r>
            <a:r>
              <a:rPr lang="fr-FR" sz="28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Rapeneau</a:t>
            </a:r>
            <a:r>
              <a:rPr lang="fr-FR" sz="2800" b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,</a:t>
            </a:r>
          </a:p>
          <a:p>
            <a:pPr algn="ctr"/>
            <a:r>
              <a:rPr lang="fr-FR" b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Vice-président de la Région </a:t>
            </a:r>
            <a:r>
              <a:rPr lang="fr-FR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Hauts-de-France</a:t>
            </a:r>
          </a:p>
          <a:p>
            <a:pPr algn="ctr"/>
            <a:r>
              <a:rPr lang="fr-FR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en charge de la transition écologique, </a:t>
            </a:r>
            <a:r>
              <a:rPr lang="fr-FR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/>
            </a:r>
            <a:br>
              <a:rPr lang="fr-FR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fr-FR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de </a:t>
            </a:r>
            <a:r>
              <a:rPr lang="fr-FR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la troisième révolution industrielle (TRI) </a:t>
            </a:r>
            <a:endParaRPr lang="fr-FR" dirty="0" smtClean="0">
              <a:solidFill>
                <a:srgbClr val="0070C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ctr"/>
            <a:r>
              <a:rPr lang="fr-FR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et </a:t>
            </a:r>
            <a:r>
              <a:rPr lang="fr-FR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de la bio-économie</a:t>
            </a:r>
            <a:r>
              <a:rPr lang="fr-FR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lang="fr-FR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463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>
          <a:xfrm>
            <a:off x="8266113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46BE5EFD-1F9F-4C14-B4EE-C31C0A23E79D}" type="slidenum">
              <a:rPr lang="fr-FR" altLang="fr-FR">
                <a:solidFill>
                  <a:srgbClr val="898989"/>
                </a:solidFill>
              </a:rPr>
              <a:pPr/>
              <a:t>30</a:t>
            </a:fld>
            <a:endParaRPr lang="fr-FR" altLang="fr-FR">
              <a:solidFill>
                <a:srgbClr val="898989"/>
              </a:solidFill>
            </a:endParaRPr>
          </a:p>
        </p:txBody>
      </p:sp>
      <p:pic>
        <p:nvPicPr>
          <p:cNvPr id="2867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6356350"/>
            <a:ext cx="30607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01" y="8404"/>
            <a:ext cx="12156831" cy="350602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164"/>
            <a:ext cx="12145830" cy="374577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95441" y="1539314"/>
            <a:ext cx="1359877" cy="71693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8" name="Groupe 7"/>
          <p:cNvGrpSpPr/>
          <p:nvPr/>
        </p:nvGrpSpPr>
        <p:grpSpPr>
          <a:xfrm>
            <a:off x="6131169" y="1164813"/>
            <a:ext cx="492370" cy="1874755"/>
            <a:chOff x="6131169" y="1247943"/>
            <a:chExt cx="492370" cy="1874755"/>
          </a:xfrm>
        </p:grpSpPr>
        <p:sp>
          <p:nvSpPr>
            <p:cNvPr id="7" name="ZoneTexte 6"/>
            <p:cNvSpPr txBox="1"/>
            <p:nvPr/>
          </p:nvSpPr>
          <p:spPr>
            <a:xfrm>
              <a:off x="6131169" y="2661033"/>
              <a:ext cx="492370" cy="461665"/>
            </a:xfrm>
            <a:prstGeom prst="rect">
              <a:avLst/>
            </a:prstGeom>
            <a:noFill/>
            <a:ln w="28575">
              <a:solidFill>
                <a:schemeClr val="bg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FR" sz="1200" b="1" dirty="0" smtClean="0">
                  <a:solidFill>
                    <a:schemeClr val="bg2">
                      <a:lumMod val="50000"/>
                    </a:schemeClr>
                  </a:solidFill>
                </a:rPr>
                <a:t>Club</a:t>
              </a:r>
            </a:p>
            <a:p>
              <a:r>
                <a:rPr lang="fr-FR" sz="1200" b="1" dirty="0" smtClean="0">
                  <a:solidFill>
                    <a:schemeClr val="bg2">
                      <a:lumMod val="50000"/>
                    </a:schemeClr>
                  </a:solidFill>
                </a:rPr>
                <a:t>PPA</a:t>
              </a:r>
              <a:endParaRPr lang="fr-FR" sz="12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cxnSp>
          <p:nvCxnSpPr>
            <p:cNvPr id="9" name="Connecteur droit 8"/>
            <p:cNvCxnSpPr/>
            <p:nvPr/>
          </p:nvCxnSpPr>
          <p:spPr>
            <a:xfrm flipV="1">
              <a:off x="6365631" y="1247943"/>
              <a:ext cx="11723" cy="1413091"/>
            </a:xfrm>
            <a:prstGeom prst="line">
              <a:avLst/>
            </a:prstGeom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e 11"/>
          <p:cNvGrpSpPr/>
          <p:nvPr/>
        </p:nvGrpSpPr>
        <p:grpSpPr>
          <a:xfrm>
            <a:off x="1277013" y="1164813"/>
            <a:ext cx="1270593" cy="2608568"/>
            <a:chOff x="5439508" y="1148862"/>
            <a:chExt cx="1922584" cy="366771"/>
          </a:xfrm>
        </p:grpSpPr>
        <p:sp>
          <p:nvSpPr>
            <p:cNvPr id="13" name="ZoneTexte 12"/>
            <p:cNvSpPr txBox="1"/>
            <p:nvPr/>
          </p:nvSpPr>
          <p:spPr>
            <a:xfrm>
              <a:off x="5439508" y="1464476"/>
              <a:ext cx="1922584" cy="51157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1" dirty="0" smtClean="0">
                  <a:solidFill>
                    <a:srgbClr val="FF0000"/>
                  </a:solidFill>
                </a:rPr>
                <a:t>1ers Ateliers CAE </a:t>
              </a:r>
              <a:endParaRPr lang="fr-FR" sz="12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14" name="Connecteur droit 13"/>
            <p:cNvCxnSpPr>
              <a:stCxn id="13" idx="0"/>
            </p:cNvCxnSpPr>
            <p:nvPr/>
          </p:nvCxnSpPr>
          <p:spPr>
            <a:xfrm flipV="1">
              <a:off x="6400800" y="1148862"/>
              <a:ext cx="0" cy="31561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Imag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363" y="3843631"/>
            <a:ext cx="4565262" cy="3024486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 rot="21309497">
            <a:off x="4795156" y="5232753"/>
            <a:ext cx="221384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chemeClr val="accent6">
                    <a:lumMod val="75000"/>
                  </a:schemeClr>
                </a:solidFill>
                <a:latin typeface="Bradley Hand ITC" panose="03070402050302030203" pitchFamily="66" charset="0"/>
              </a:rPr>
              <a:t>A suivre…</a:t>
            </a:r>
            <a:endParaRPr lang="fr-FR" sz="1600" b="1" dirty="0">
              <a:solidFill>
                <a:schemeClr val="accent6">
                  <a:lumMod val="75000"/>
                </a:schemeClr>
              </a:solidFill>
              <a:latin typeface="Bradley Hand ITC" panose="03070402050302030203" pitchFamily="66" charset="0"/>
            </a:endParaRPr>
          </a:p>
          <a:p>
            <a:pPr algn="ctr"/>
            <a:endParaRPr lang="fr-FR" sz="1400" dirty="0">
              <a:solidFill>
                <a:schemeClr val="accent6">
                  <a:lumMod val="75000"/>
                </a:schemeClr>
              </a:solidFill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086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31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31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31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31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F5F9C3B2-2D23-4E51-90ED-B51E9B920CFC}" type="slidenum">
              <a:rPr lang="fr-FR" altLang="fr-FR">
                <a:solidFill>
                  <a:srgbClr val="898989"/>
                </a:solidFill>
              </a:rPr>
              <a:pPr/>
              <a:t>31</a:t>
            </a:fld>
            <a:endParaRPr lang="fr-FR" altLang="fr-FR">
              <a:solidFill>
                <a:srgbClr val="898989"/>
              </a:solidFill>
            </a:endParaRPr>
          </a:p>
        </p:txBody>
      </p:sp>
      <p:sp>
        <p:nvSpPr>
          <p:cNvPr id="56322" name="Espace réservé du contenu 1"/>
          <p:cNvSpPr>
            <a:spLocks noGrp="1"/>
          </p:cNvSpPr>
          <p:nvPr>
            <p:ph idx="1"/>
          </p:nvPr>
        </p:nvSpPr>
        <p:spPr>
          <a:xfrm>
            <a:off x="127000" y="1452563"/>
            <a:ext cx="3263900" cy="4249737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fr-FR" altLang="fr-FR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fr-FR" altLang="fr-FR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fr-FR" altLang="fr-FR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fr-FR" altLang="fr-FR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fr-FR" altLang="fr-FR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FR" altLang="fr-FR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altLang="fr-FR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FR" altLang="fr-FR" i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legranddessein.fr</a:t>
            </a:r>
            <a:r>
              <a:rPr lang="fr-FR" altLang="fr-FR" sz="240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fr-FR" altLang="fr-FR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fr-FR" altLang="fr-FR" sz="36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575" y="0"/>
            <a:ext cx="59404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lèche droite 6"/>
          <p:cNvSpPr/>
          <p:nvPr/>
        </p:nvSpPr>
        <p:spPr>
          <a:xfrm>
            <a:off x="3073400" y="4851400"/>
            <a:ext cx="3708400" cy="825500"/>
          </a:xfrm>
          <a:prstGeom prst="righ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127000" y="5676900"/>
            <a:ext cx="40386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72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MERCI </a:t>
            </a:r>
          </a:p>
        </p:txBody>
      </p:sp>
    </p:spTree>
    <p:extLst>
      <p:ext uri="{BB962C8B-B14F-4D97-AF65-F5344CB8AC3E}">
        <p14:creationId xmlns:p14="http://schemas.microsoft.com/office/powerpoint/2010/main" val="1280377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4EB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>
          <a:xfrm>
            <a:off x="8266113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46BE5EFD-1F9F-4C14-B4EE-C31C0A23E79D}" type="slidenum">
              <a:rPr lang="fr-FR" altLang="fr-FR">
                <a:solidFill>
                  <a:srgbClr val="898989"/>
                </a:solidFill>
              </a:rPr>
              <a:pPr/>
              <a:t>4</a:t>
            </a:fld>
            <a:endParaRPr lang="fr-FR" altLang="fr-FR">
              <a:solidFill>
                <a:srgbClr val="898989"/>
              </a:solidFill>
            </a:endParaRPr>
          </a:p>
        </p:txBody>
      </p:sp>
      <p:pic>
        <p:nvPicPr>
          <p:cNvPr id="2867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6356350"/>
            <a:ext cx="30607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257175" y="5894685"/>
            <a:ext cx="4849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0070C0"/>
                </a:solidFill>
              </a:rPr>
              <a:t>Un calendrier contraint</a:t>
            </a:r>
            <a:endParaRPr lang="fr-FR" sz="2400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01" y="8404"/>
            <a:ext cx="12156831" cy="3506029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" y="12228"/>
            <a:ext cx="12145829" cy="348828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95441" y="1539314"/>
            <a:ext cx="1359877" cy="71693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8" name="Groupe 7"/>
          <p:cNvGrpSpPr/>
          <p:nvPr/>
        </p:nvGrpSpPr>
        <p:grpSpPr>
          <a:xfrm>
            <a:off x="6131169" y="1164813"/>
            <a:ext cx="492370" cy="1874755"/>
            <a:chOff x="6131169" y="1247943"/>
            <a:chExt cx="492370" cy="1874755"/>
          </a:xfrm>
        </p:grpSpPr>
        <p:sp>
          <p:nvSpPr>
            <p:cNvPr id="7" name="ZoneTexte 6"/>
            <p:cNvSpPr txBox="1"/>
            <p:nvPr/>
          </p:nvSpPr>
          <p:spPr>
            <a:xfrm>
              <a:off x="6131169" y="2661033"/>
              <a:ext cx="492370" cy="461665"/>
            </a:xfrm>
            <a:prstGeom prst="rect">
              <a:avLst/>
            </a:prstGeom>
            <a:noFill/>
            <a:ln w="28575">
              <a:solidFill>
                <a:schemeClr val="bg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FR" sz="1200" b="1" dirty="0" smtClean="0">
                  <a:solidFill>
                    <a:schemeClr val="bg2">
                      <a:lumMod val="50000"/>
                    </a:schemeClr>
                  </a:solidFill>
                </a:rPr>
                <a:t>Club</a:t>
              </a:r>
            </a:p>
            <a:p>
              <a:r>
                <a:rPr lang="fr-FR" sz="1200" b="1" dirty="0" smtClean="0">
                  <a:solidFill>
                    <a:schemeClr val="bg2">
                      <a:lumMod val="50000"/>
                    </a:schemeClr>
                  </a:solidFill>
                </a:rPr>
                <a:t>PPA</a:t>
              </a:r>
              <a:endParaRPr lang="fr-FR" sz="12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cxnSp>
          <p:nvCxnSpPr>
            <p:cNvPr id="9" name="Connecteur droit 8"/>
            <p:cNvCxnSpPr/>
            <p:nvPr/>
          </p:nvCxnSpPr>
          <p:spPr>
            <a:xfrm flipV="1">
              <a:off x="6365631" y="1247943"/>
              <a:ext cx="11723" cy="1413091"/>
            </a:xfrm>
            <a:prstGeom prst="line">
              <a:avLst/>
            </a:prstGeom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e 11"/>
          <p:cNvGrpSpPr/>
          <p:nvPr/>
        </p:nvGrpSpPr>
        <p:grpSpPr>
          <a:xfrm>
            <a:off x="1277013" y="1164813"/>
            <a:ext cx="1270593" cy="2608568"/>
            <a:chOff x="5439508" y="1148862"/>
            <a:chExt cx="1922584" cy="366771"/>
          </a:xfrm>
        </p:grpSpPr>
        <p:sp>
          <p:nvSpPr>
            <p:cNvPr id="13" name="ZoneTexte 12"/>
            <p:cNvSpPr txBox="1"/>
            <p:nvPr/>
          </p:nvSpPr>
          <p:spPr>
            <a:xfrm>
              <a:off x="5439508" y="1464476"/>
              <a:ext cx="1922584" cy="51157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1" dirty="0" smtClean="0">
                  <a:solidFill>
                    <a:srgbClr val="FF0000"/>
                  </a:solidFill>
                </a:rPr>
                <a:t>1ers Ateliers CAE </a:t>
              </a:r>
              <a:endParaRPr lang="fr-FR" sz="12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14" name="Connecteur droit 13"/>
            <p:cNvCxnSpPr>
              <a:stCxn id="13" idx="0"/>
            </p:cNvCxnSpPr>
            <p:nvPr/>
          </p:nvCxnSpPr>
          <p:spPr>
            <a:xfrm flipV="1">
              <a:off x="6400800" y="1148862"/>
              <a:ext cx="0" cy="31561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74552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re 1"/>
          <p:cNvSpPr>
            <a:spLocks noGrp="1"/>
          </p:cNvSpPr>
          <p:nvPr>
            <p:ph type="title"/>
          </p:nvPr>
        </p:nvSpPr>
        <p:spPr>
          <a:xfrm>
            <a:off x="3405676" y="58737"/>
            <a:ext cx="5821362" cy="1270744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fr-FR" sz="28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Les objectifs </a:t>
            </a:r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fr-FR" sz="2800" b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</a:br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« </a:t>
            </a:r>
            <a:r>
              <a:rPr lang="fr-FR" sz="2800" b="1" i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Climat-Air-Energie »</a:t>
            </a:r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fr-FR" sz="28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fr-FR" sz="28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</a:br>
            <a:r>
              <a:rPr lang="fr-FR" sz="28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du futur SRADDET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20801" y="1589831"/>
            <a:ext cx="9757508" cy="4766519"/>
          </a:xfrm>
        </p:spPr>
        <p:txBody>
          <a:bodyPr rtlCol="0">
            <a:noAutofit/>
          </a:bodyPr>
          <a:lstStyle/>
          <a:p>
            <a:pPr marL="304792" indent="-304792" fontAlgn="auto">
              <a:spcBef>
                <a:spcPts val="1000"/>
              </a:spcBef>
              <a:spcAft>
                <a:spcPts val="0"/>
              </a:spcAft>
              <a:buClr>
                <a:srgbClr val="81B719"/>
              </a:buClr>
              <a:buFont typeface="Wingdings" panose="05000000000000000000" pitchFamily="2" charset="2"/>
              <a:buChar char=""/>
              <a:defRPr/>
            </a:pPr>
            <a:r>
              <a:rPr lang="fr-FR" sz="1800" b="1" dirty="0" smtClean="0">
                <a:solidFill>
                  <a:schemeClr val="bg1">
                    <a:lumMod val="85000"/>
                  </a:schemeClr>
                </a:solidFill>
              </a:rPr>
              <a:t>Introduction</a:t>
            </a:r>
          </a:p>
          <a:p>
            <a:pPr fontAlgn="auto">
              <a:spcBef>
                <a:spcPts val="1000"/>
              </a:spcBef>
              <a:spcAft>
                <a:spcPts val="0"/>
              </a:spcAft>
              <a:buClr>
                <a:srgbClr val="81B719"/>
              </a:buClr>
              <a:defRPr/>
            </a:pPr>
            <a:r>
              <a:rPr lang="fr-FR" sz="1800" b="1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fr-FR" sz="1800" dirty="0" smtClean="0">
                <a:solidFill>
                  <a:schemeClr val="bg1">
                    <a:lumMod val="85000"/>
                  </a:schemeClr>
                </a:solidFill>
              </a:rPr>
              <a:t>Mr. Philippe</a:t>
            </a:r>
            <a:r>
              <a:rPr lang="fr-FR" sz="18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fr-FR" sz="1800" dirty="0" err="1">
                <a:solidFill>
                  <a:schemeClr val="bg1">
                    <a:lumMod val="85000"/>
                  </a:schemeClr>
                </a:solidFill>
              </a:rPr>
              <a:t>Rapeneau</a:t>
            </a:r>
            <a:r>
              <a:rPr lang="fr-FR" sz="1800" dirty="0">
                <a:solidFill>
                  <a:schemeClr val="bg1">
                    <a:lumMod val="85000"/>
                  </a:schemeClr>
                </a:solidFill>
              </a:rPr>
              <a:t>,</a:t>
            </a:r>
            <a:r>
              <a:rPr lang="fr-FR" sz="16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fr-FR" sz="1800" dirty="0">
                <a:solidFill>
                  <a:schemeClr val="bg1">
                    <a:lumMod val="85000"/>
                  </a:schemeClr>
                </a:solidFill>
              </a:rPr>
              <a:t>Vice-président de la Région </a:t>
            </a:r>
            <a:r>
              <a:rPr lang="fr-FR" sz="1800" dirty="0" smtClean="0">
                <a:solidFill>
                  <a:schemeClr val="bg1">
                    <a:lumMod val="85000"/>
                  </a:schemeClr>
                </a:solidFill>
              </a:rPr>
              <a:t>Hauts-de-France </a:t>
            </a:r>
            <a:r>
              <a:rPr lang="fr-FR" sz="1800" dirty="0">
                <a:solidFill>
                  <a:schemeClr val="bg1">
                    <a:lumMod val="85000"/>
                  </a:schemeClr>
                </a:solidFill>
              </a:rPr>
              <a:t>en charge de la transition écologique, </a:t>
            </a:r>
            <a:r>
              <a:rPr lang="fr-FR" sz="1800" dirty="0" smtClean="0">
                <a:solidFill>
                  <a:schemeClr val="bg1">
                    <a:lumMod val="85000"/>
                  </a:schemeClr>
                </a:solidFill>
              </a:rPr>
              <a:t>de </a:t>
            </a:r>
            <a:r>
              <a:rPr lang="fr-FR" sz="1800" dirty="0">
                <a:solidFill>
                  <a:schemeClr val="bg1">
                    <a:lumMod val="85000"/>
                  </a:schemeClr>
                </a:solidFill>
              </a:rPr>
              <a:t>la troisième révolution industrielle (TRI) </a:t>
            </a:r>
            <a:r>
              <a:rPr lang="fr-FR" sz="1800" dirty="0" smtClean="0">
                <a:solidFill>
                  <a:schemeClr val="bg1">
                    <a:lumMod val="85000"/>
                  </a:schemeClr>
                </a:solidFill>
              </a:rPr>
              <a:t>et </a:t>
            </a:r>
            <a:r>
              <a:rPr lang="fr-FR" sz="1800" dirty="0">
                <a:solidFill>
                  <a:schemeClr val="bg1">
                    <a:lumMod val="85000"/>
                  </a:schemeClr>
                </a:solidFill>
              </a:rPr>
              <a:t>de la bio-économie </a:t>
            </a:r>
          </a:p>
          <a:p>
            <a:pPr fontAlgn="auto">
              <a:spcAft>
                <a:spcPts val="0"/>
              </a:spcAft>
              <a:defRPr/>
            </a:pPr>
            <a:endParaRPr lang="fr-FR" sz="1000" dirty="0"/>
          </a:p>
          <a:p>
            <a:pPr marL="304792" indent="-304792" fontAlgn="auto">
              <a:spcBef>
                <a:spcPts val="1000"/>
              </a:spcBef>
              <a:spcAft>
                <a:spcPts val="0"/>
              </a:spcAft>
              <a:buClr>
                <a:srgbClr val="81B719"/>
              </a:buClr>
              <a:buFont typeface="Wingdings" panose="05000000000000000000" pitchFamily="2" charset="2"/>
              <a:buChar char=""/>
              <a:defRPr/>
            </a:pPr>
            <a:r>
              <a:rPr lang="fr-FR" sz="1800" b="1" dirty="0" smtClean="0"/>
              <a:t>Les objectifs Climat Air Energie </a:t>
            </a:r>
            <a:r>
              <a:rPr lang="fr-FR" sz="1800" dirty="0" smtClean="0"/>
              <a:t>; </a:t>
            </a:r>
            <a:br>
              <a:rPr lang="fr-FR" sz="1800" dirty="0" smtClean="0"/>
            </a:br>
            <a:r>
              <a:rPr lang="fr-FR" sz="1800" dirty="0" smtClean="0"/>
              <a:t>  </a:t>
            </a:r>
            <a:r>
              <a:rPr lang="fr-FR" sz="1600" dirty="0">
                <a:solidFill>
                  <a:schemeClr val="accent1">
                    <a:lumMod val="75000"/>
                  </a:schemeClr>
                </a:solidFill>
              </a:rPr>
              <a:t>Mrs</a:t>
            </a:r>
            <a:r>
              <a:rPr lang="fr-FR" sz="1600" dirty="0" smtClean="0"/>
              <a:t> </a:t>
            </a:r>
            <a:r>
              <a:rPr lang="fr-FR" sz="1400" dirty="0" smtClean="0">
                <a:solidFill>
                  <a:schemeClr val="accent1">
                    <a:lumMod val="75000"/>
                  </a:schemeClr>
                </a:solidFill>
              </a:rPr>
              <a:t>Bertrand LAFOLIE   &amp;   Pierrick ALLOSSERY  (Direction Climat-Air-Energie)</a:t>
            </a:r>
          </a:p>
          <a:p>
            <a:pPr algn="ctr" fontAlgn="auto">
              <a:spcBef>
                <a:spcPts val="1000"/>
              </a:spcBef>
              <a:spcAft>
                <a:spcPts val="0"/>
              </a:spcAft>
              <a:buClr>
                <a:srgbClr val="81B719"/>
              </a:buClr>
              <a:defRPr/>
            </a:pPr>
            <a:r>
              <a:rPr lang="fr-FR" sz="1800" b="1" dirty="0" smtClean="0">
                <a:solidFill>
                  <a:schemeClr val="bg1">
                    <a:lumMod val="85000"/>
                  </a:schemeClr>
                </a:solidFill>
              </a:rPr>
              <a:t>Réactions</a:t>
            </a:r>
            <a:br>
              <a:rPr lang="fr-FR" sz="1800" b="1" dirty="0" smtClean="0">
                <a:solidFill>
                  <a:schemeClr val="bg1">
                    <a:lumMod val="85000"/>
                  </a:schemeClr>
                </a:solidFill>
              </a:rPr>
            </a:br>
            <a:r>
              <a:rPr lang="fr-FR" sz="1800" b="1" dirty="0">
                <a:solidFill>
                  <a:schemeClr val="bg1">
                    <a:lumMod val="85000"/>
                  </a:schemeClr>
                </a:solidFill>
              </a:rPr>
              <a:t>O</a:t>
            </a:r>
            <a:r>
              <a:rPr lang="fr-FR" sz="1800" b="1" dirty="0" smtClean="0">
                <a:solidFill>
                  <a:schemeClr val="bg1">
                    <a:lumMod val="85000"/>
                  </a:schemeClr>
                </a:solidFill>
              </a:rPr>
              <a:t>uverture des échanges par </a:t>
            </a:r>
            <a:r>
              <a:rPr lang="fr-FR" sz="1800" dirty="0">
                <a:solidFill>
                  <a:schemeClr val="bg1">
                    <a:lumMod val="85000"/>
                  </a:schemeClr>
                </a:solidFill>
              </a:rPr>
              <a:t>Mr Jacques PATRIS (Pdt </a:t>
            </a:r>
            <a:r>
              <a:rPr lang="fr-FR" sz="1800" dirty="0" smtClean="0">
                <a:solidFill>
                  <a:schemeClr val="bg1">
                    <a:lumMod val="85000"/>
                  </a:schemeClr>
                </a:solidFill>
              </a:rPr>
              <a:t>d’</a:t>
            </a:r>
            <a:r>
              <a:rPr lang="fr-FR" sz="1800" dirty="0" err="1" smtClean="0">
                <a:solidFill>
                  <a:schemeClr val="bg1">
                    <a:lumMod val="85000"/>
                  </a:schemeClr>
                </a:solidFill>
              </a:rPr>
              <a:t>Atmo</a:t>
            </a:r>
            <a:r>
              <a:rPr lang="fr-FR" sz="1800" dirty="0" smtClean="0">
                <a:solidFill>
                  <a:schemeClr val="bg1">
                    <a:lumMod val="85000"/>
                  </a:schemeClr>
                </a:solidFill>
              </a:rPr>
              <a:t> Hauts de France)</a:t>
            </a:r>
            <a:r>
              <a:rPr lang="fr-FR" sz="1800" dirty="0">
                <a:solidFill>
                  <a:schemeClr val="bg1">
                    <a:lumMod val="85000"/>
                  </a:schemeClr>
                </a:solidFill>
              </a:rPr>
              <a:t/>
            </a:r>
            <a:br>
              <a:rPr lang="fr-FR" sz="1800" dirty="0">
                <a:solidFill>
                  <a:schemeClr val="bg1">
                    <a:lumMod val="85000"/>
                  </a:schemeClr>
                </a:solidFill>
              </a:rPr>
            </a:br>
            <a:r>
              <a:rPr lang="fr-FR" sz="1800" dirty="0" smtClean="0">
                <a:solidFill>
                  <a:schemeClr val="bg1">
                    <a:lumMod val="85000"/>
                  </a:schemeClr>
                </a:solidFill>
              </a:rPr>
              <a:t>           « </a:t>
            </a:r>
            <a:r>
              <a:rPr lang="fr-FR" sz="1800" i="1" dirty="0" smtClean="0">
                <a:solidFill>
                  <a:schemeClr val="bg1">
                    <a:lumMod val="85000"/>
                  </a:schemeClr>
                </a:solidFill>
              </a:rPr>
              <a:t>La qualité de l’air, un enjeu régional ! »</a:t>
            </a:r>
          </a:p>
          <a:p>
            <a:pPr fontAlgn="auto">
              <a:spcBef>
                <a:spcPts val="1000"/>
              </a:spcBef>
              <a:spcAft>
                <a:spcPts val="0"/>
              </a:spcAft>
              <a:buClr>
                <a:srgbClr val="81B719"/>
              </a:buClr>
              <a:defRPr/>
            </a:pPr>
            <a:endParaRPr lang="fr-FR" sz="1800" i="1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304792" lvl="1" indent="-304792" fontAlgn="auto">
              <a:spcBef>
                <a:spcPts val="1000"/>
              </a:spcBef>
              <a:spcAft>
                <a:spcPts val="0"/>
              </a:spcAft>
              <a:buClr>
                <a:srgbClr val="81B719"/>
              </a:buClr>
              <a:buFont typeface="Wingdings" panose="05000000000000000000" pitchFamily="2" charset="2"/>
              <a:buChar char=""/>
              <a:defRPr/>
            </a:pPr>
            <a:r>
              <a:rPr lang="fr-FR" sz="18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Table ronde </a:t>
            </a:r>
            <a:r>
              <a:rPr lang="fr-FR" sz="1800" b="1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« Retour d’expériences : </a:t>
            </a:r>
            <a:r>
              <a:rPr lang="fr-FR" sz="1800" i="1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Freins et leviers à la mise en œuvre des orientations régionales Climat Air énergie à l’échelle locale</a:t>
            </a:r>
            <a:r>
              <a:rPr lang="fr-FR" sz="1800" b="1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» </a:t>
            </a:r>
            <a:endParaRPr lang="fr-FR" sz="1800" b="1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0" algn="ctr" fontAlgn="auto">
              <a:spcBef>
                <a:spcPts val="1000"/>
              </a:spcBef>
              <a:spcAft>
                <a:spcPts val="0"/>
              </a:spcAft>
              <a:buClr>
                <a:srgbClr val="81B719"/>
              </a:buClr>
              <a:buNone/>
              <a:defRPr/>
            </a:pPr>
            <a:r>
              <a:rPr lang="fr-FR" sz="1600" dirty="0" smtClean="0">
                <a:solidFill>
                  <a:schemeClr val="bg1">
                    <a:lumMod val="85000"/>
                  </a:schemeClr>
                </a:solidFill>
              </a:rPr>
              <a:t>Scot Grand </a:t>
            </a:r>
            <a:r>
              <a:rPr lang="fr-FR" sz="1600" dirty="0" err="1" smtClean="0">
                <a:solidFill>
                  <a:schemeClr val="bg1">
                    <a:lumMod val="85000"/>
                  </a:schemeClr>
                </a:solidFill>
              </a:rPr>
              <a:t>Douaisis</a:t>
            </a:r>
            <a:r>
              <a:rPr lang="fr-FR" sz="1600" dirty="0" smtClean="0">
                <a:solidFill>
                  <a:schemeClr val="bg1">
                    <a:lumMod val="85000"/>
                  </a:schemeClr>
                </a:solidFill>
              </a:rPr>
              <a:t>, Pays du grand Amiénois, Agglomération Béthune </a:t>
            </a:r>
            <a:r>
              <a:rPr lang="fr-FR" sz="1600" dirty="0" err="1" smtClean="0">
                <a:solidFill>
                  <a:schemeClr val="bg1">
                    <a:lumMod val="85000"/>
                  </a:schemeClr>
                </a:solidFill>
              </a:rPr>
              <a:t>Bruay</a:t>
            </a:r>
            <a:r>
              <a:rPr lang="fr-FR" sz="1600" dirty="0" smtClean="0">
                <a:solidFill>
                  <a:schemeClr val="bg1">
                    <a:lumMod val="85000"/>
                  </a:schemeClr>
                </a:solidFill>
              </a:rPr>
              <a:t> Artois Lys Romane..</a:t>
            </a:r>
            <a:endParaRPr lang="fr-FR" sz="1600" u="sng" dirty="0">
              <a:solidFill>
                <a:schemeClr val="bg1">
                  <a:lumMod val="85000"/>
                </a:schemeClr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fr-FR" sz="18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0723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AC674C7D-0AC6-4CCE-B199-2E8F76525755}" type="slidenum">
              <a:rPr lang="fr-FR" altLang="fr-FR">
                <a:solidFill>
                  <a:srgbClr val="898989"/>
                </a:solidFill>
              </a:rPr>
              <a:pPr/>
              <a:t>5</a:t>
            </a:fld>
            <a:endParaRPr lang="fr-FR" altLang="fr-FR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6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43582" y="0"/>
            <a:ext cx="6385310" cy="1046637"/>
          </a:xfrm>
        </p:spPr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Exercice </a:t>
            </a:r>
            <a:r>
              <a:rPr lang="fr-FR" b="1" dirty="0">
                <a:solidFill>
                  <a:srgbClr val="0070C0"/>
                </a:solidFill>
              </a:rPr>
              <a:t>sous </a:t>
            </a:r>
            <a:r>
              <a:rPr lang="fr-FR" b="1" dirty="0" smtClean="0">
                <a:solidFill>
                  <a:srgbClr val="0070C0"/>
                </a:solidFill>
              </a:rPr>
              <a:t>contraintes </a:t>
            </a:r>
            <a:r>
              <a:rPr lang="fr-FR" sz="3100" b="1" dirty="0" smtClean="0">
                <a:solidFill>
                  <a:srgbClr val="0070C0"/>
                </a:solidFill>
              </a:rPr>
              <a:t>législatives et réglementaires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462215" y="1212179"/>
            <a:ext cx="6893169" cy="744625"/>
          </a:xfrm>
          <a:solidFill>
            <a:schemeClr val="accent5">
              <a:lumMod val="20000"/>
              <a:lumOff val="80000"/>
            </a:schemeClr>
          </a:solidFill>
          <a:ln w="38100">
            <a:solidFill>
              <a:srgbClr val="0070C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304784" indent="-304784">
              <a:spcBef>
                <a:spcPts val="1000"/>
              </a:spcBef>
              <a:buClr>
                <a:srgbClr val="81B719"/>
              </a:buClr>
              <a:buFont typeface="Wingdings" panose="05000000000000000000" pitchFamily="2" charset="2"/>
              <a:buChar char=""/>
            </a:pPr>
            <a:r>
              <a:rPr lang="fr-FR" sz="1867" dirty="0" smtClean="0">
                <a:solidFill>
                  <a:srgbClr val="0070C0"/>
                </a:solidFill>
              </a:rPr>
              <a:t>SRADDET  =  document stratégique et </a:t>
            </a:r>
            <a:r>
              <a:rPr lang="fr-FR" sz="1867" b="1" dirty="0" smtClean="0">
                <a:solidFill>
                  <a:srgbClr val="0070C0"/>
                </a:solidFill>
              </a:rPr>
              <a:t>intégrateur ;</a:t>
            </a:r>
            <a:r>
              <a:rPr lang="fr-FR" sz="1867" dirty="0" smtClean="0">
                <a:solidFill>
                  <a:srgbClr val="0070C0"/>
                </a:solidFill>
              </a:rPr>
              <a:t/>
            </a:r>
            <a:br>
              <a:rPr lang="fr-FR" sz="1867" dirty="0" smtClean="0">
                <a:solidFill>
                  <a:srgbClr val="0070C0"/>
                </a:solidFill>
              </a:rPr>
            </a:br>
            <a:r>
              <a:rPr lang="fr-FR" sz="1867" b="1" dirty="0" smtClean="0">
                <a:solidFill>
                  <a:srgbClr val="0070C0"/>
                </a:solidFill>
              </a:rPr>
              <a:t>prescriptif   </a:t>
            </a:r>
            <a:r>
              <a:rPr lang="fr-FR" sz="1600" dirty="0" smtClean="0">
                <a:solidFill>
                  <a:srgbClr val="0070C0"/>
                </a:solidFill>
              </a:rPr>
              <a:t>(sur </a:t>
            </a:r>
            <a:r>
              <a:rPr lang="fr-FR" sz="1600" dirty="0">
                <a:solidFill>
                  <a:srgbClr val="0070C0"/>
                </a:solidFill>
              </a:rPr>
              <a:t>les  « </a:t>
            </a:r>
            <a:r>
              <a:rPr lang="fr-FR" sz="1600" i="1" dirty="0">
                <a:solidFill>
                  <a:srgbClr val="0070C0"/>
                </a:solidFill>
              </a:rPr>
              <a:t>éléments essentiels</a:t>
            </a:r>
            <a:r>
              <a:rPr lang="fr-FR" sz="1600" dirty="0">
                <a:solidFill>
                  <a:srgbClr val="0070C0"/>
                </a:solidFill>
              </a:rPr>
              <a:t> » </a:t>
            </a:r>
            <a:r>
              <a:rPr lang="fr-FR" sz="1600" dirty="0" smtClean="0">
                <a:solidFill>
                  <a:srgbClr val="0070C0"/>
                </a:solidFill>
              </a:rPr>
              <a:t>de nos deux SRCAE)</a:t>
            </a:r>
            <a:r>
              <a:rPr lang="fr-FR" sz="1867" dirty="0" smtClean="0">
                <a:solidFill>
                  <a:srgbClr val="0070C0"/>
                </a:solidFill>
              </a:rPr>
              <a:t> </a:t>
            </a:r>
            <a:endParaRPr lang="fr-FR" sz="1200" dirty="0"/>
          </a:p>
          <a:p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D366A-723C-4650-B454-9C3B7BE8B6A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8878276" y="2262877"/>
            <a:ext cx="2954215" cy="42555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spcBef>
                <a:spcPts val="750"/>
              </a:spcBef>
              <a:buClr>
                <a:srgbClr val="81B719"/>
              </a:buClr>
            </a:pPr>
            <a:endParaRPr lang="fr-FR" altLang="fr-FR" sz="2000" dirty="0" smtClean="0">
              <a:solidFill>
                <a:srgbClr val="0070C0"/>
              </a:solidFill>
            </a:endParaRPr>
          </a:p>
          <a:p>
            <a:pPr>
              <a:lnSpc>
                <a:spcPct val="80000"/>
              </a:lnSpc>
              <a:spcBef>
                <a:spcPts val="750"/>
              </a:spcBef>
              <a:buClr>
                <a:srgbClr val="81B719"/>
              </a:buClr>
            </a:pPr>
            <a:endParaRPr lang="fr-FR" altLang="fr-FR" sz="2000" dirty="0" smtClean="0">
              <a:solidFill>
                <a:srgbClr val="0070C0"/>
              </a:solidFill>
            </a:endParaRPr>
          </a:p>
          <a:p>
            <a:pPr>
              <a:lnSpc>
                <a:spcPct val="80000"/>
              </a:lnSpc>
              <a:spcBef>
                <a:spcPts val="750"/>
              </a:spcBef>
              <a:buClr>
                <a:srgbClr val="81B719"/>
              </a:buClr>
            </a:pPr>
            <a:endParaRPr lang="fr-FR" altLang="fr-FR" sz="2000" dirty="0">
              <a:solidFill>
                <a:srgbClr val="0070C0"/>
              </a:solidFill>
            </a:endParaRPr>
          </a:p>
          <a:p>
            <a:pPr marL="228583" indent="-228594">
              <a:lnSpc>
                <a:spcPct val="80000"/>
              </a:lnSpc>
              <a:spcBef>
                <a:spcPts val="375"/>
              </a:spcBef>
              <a:buClr>
                <a:srgbClr val="81B719"/>
              </a:buClr>
              <a:buFont typeface="Courier New" panose="02070309020205020404" pitchFamily="49" charset="0"/>
              <a:buChar char="o"/>
            </a:pPr>
            <a:r>
              <a:rPr lang="fr-FR" altLang="fr-FR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Réduire les </a:t>
            </a:r>
            <a:r>
              <a:rPr lang="fr-FR" altLang="fr-FR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émissions de </a:t>
            </a:r>
            <a:r>
              <a:rPr lang="fr-FR" altLang="fr-FR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</a:t>
            </a:r>
          </a:p>
          <a:p>
            <a:pPr marL="228583" indent="-228594">
              <a:lnSpc>
                <a:spcPct val="80000"/>
              </a:lnSpc>
              <a:spcBef>
                <a:spcPts val="375"/>
              </a:spcBef>
              <a:buClr>
                <a:srgbClr val="81B719"/>
              </a:buClr>
              <a:buFont typeface="Courier New" panose="02070309020205020404" pitchFamily="49" charset="0"/>
              <a:buChar char="o"/>
            </a:pPr>
            <a:endParaRPr lang="fr-FR" altLang="fr-FR" sz="1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583" indent="-228594">
              <a:lnSpc>
                <a:spcPct val="80000"/>
              </a:lnSpc>
              <a:spcBef>
                <a:spcPts val="375"/>
              </a:spcBef>
              <a:buClr>
                <a:srgbClr val="81B719"/>
              </a:buClr>
              <a:buFont typeface="Courier New" panose="02070309020205020404" pitchFamily="49" charset="0"/>
              <a:buChar char="o"/>
            </a:pPr>
            <a:r>
              <a:rPr lang="fr-FR" altLang="fr-FR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Maîtriser la </a:t>
            </a:r>
            <a:r>
              <a:rPr lang="fr-FR" altLang="fr-FR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demande </a:t>
            </a:r>
            <a:r>
              <a:rPr lang="fr-FR" altLang="fr-FR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énergétique</a:t>
            </a:r>
          </a:p>
          <a:p>
            <a:pPr marL="228583" indent="-228594">
              <a:lnSpc>
                <a:spcPct val="80000"/>
              </a:lnSpc>
              <a:spcBef>
                <a:spcPts val="375"/>
              </a:spcBef>
              <a:buClr>
                <a:srgbClr val="81B719"/>
              </a:buClr>
              <a:buFont typeface="Courier New" panose="02070309020205020404" pitchFamily="49" charset="0"/>
              <a:buChar char="o"/>
            </a:pPr>
            <a:endParaRPr lang="fr-FR" altLang="fr-FR" sz="1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583" indent="-228594">
              <a:lnSpc>
                <a:spcPct val="80000"/>
              </a:lnSpc>
              <a:spcBef>
                <a:spcPts val="375"/>
              </a:spcBef>
              <a:buClr>
                <a:srgbClr val="81B719"/>
              </a:buClr>
              <a:buFont typeface="Courier New" panose="02070309020205020404" pitchFamily="49" charset="0"/>
              <a:buChar char="o"/>
            </a:pPr>
            <a:r>
              <a:rPr lang="fr-FR" altLang="fr-FR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Développer des </a:t>
            </a:r>
            <a:r>
              <a:rPr lang="fr-FR" altLang="fr-FR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énergies </a:t>
            </a:r>
            <a:r>
              <a:rPr lang="fr-FR" altLang="fr-FR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renouvelables</a:t>
            </a:r>
          </a:p>
          <a:p>
            <a:pPr marL="228583" indent="-228594">
              <a:lnSpc>
                <a:spcPct val="80000"/>
              </a:lnSpc>
              <a:spcBef>
                <a:spcPts val="375"/>
              </a:spcBef>
              <a:buClr>
                <a:srgbClr val="81B719"/>
              </a:buClr>
              <a:buFont typeface="Courier New" panose="02070309020205020404" pitchFamily="49" charset="0"/>
              <a:buChar char="o"/>
            </a:pPr>
            <a:endParaRPr lang="fr-FR" altLang="fr-FR" sz="1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583" indent="-228594">
              <a:lnSpc>
                <a:spcPct val="80000"/>
              </a:lnSpc>
              <a:spcBef>
                <a:spcPts val="375"/>
              </a:spcBef>
              <a:buClr>
                <a:srgbClr val="81B719"/>
              </a:buClr>
              <a:buFont typeface="Courier New" panose="02070309020205020404" pitchFamily="49" charset="0"/>
              <a:buChar char="o"/>
            </a:pPr>
            <a:r>
              <a:rPr lang="fr-FR" altLang="fr-FR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fr-FR" altLang="fr-FR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utter </a:t>
            </a:r>
            <a:r>
              <a:rPr lang="fr-FR" altLang="fr-FR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contre la pollution </a:t>
            </a:r>
            <a:r>
              <a:rPr lang="fr-FR" altLang="fr-FR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altLang="fr-FR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altLang="fr-FR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l’air</a:t>
            </a:r>
          </a:p>
          <a:p>
            <a:pPr marL="228583" indent="-228594">
              <a:lnSpc>
                <a:spcPct val="80000"/>
              </a:lnSpc>
              <a:spcBef>
                <a:spcPts val="375"/>
              </a:spcBef>
              <a:buClr>
                <a:srgbClr val="81B719"/>
              </a:buClr>
              <a:buFont typeface="Courier New" panose="02070309020205020404" pitchFamily="49" charset="0"/>
              <a:buChar char="o"/>
            </a:pPr>
            <a:endParaRPr lang="fr-FR" altLang="fr-FR" sz="1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583" indent="-228594">
              <a:lnSpc>
                <a:spcPct val="80000"/>
              </a:lnSpc>
              <a:spcBef>
                <a:spcPts val="375"/>
              </a:spcBef>
              <a:buClr>
                <a:srgbClr val="81B719"/>
              </a:buClr>
              <a:buFont typeface="Courier New" panose="02070309020205020404" pitchFamily="49" charset="0"/>
              <a:buChar char="o"/>
            </a:pPr>
            <a:r>
              <a:rPr lang="fr-FR" altLang="fr-FR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S’adapter </a:t>
            </a:r>
            <a:r>
              <a:rPr lang="fr-FR" altLang="fr-FR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 changement </a:t>
            </a:r>
            <a:r>
              <a:rPr lang="fr-FR" altLang="fr-FR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climatique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117231" y="2274277"/>
            <a:ext cx="7983416" cy="361432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marL="590534" indent="-304784">
              <a:spcBef>
                <a:spcPts val="1000"/>
              </a:spcBef>
              <a:buClr>
                <a:srgbClr val="81B719"/>
              </a:buClr>
              <a:buFont typeface="Wingdings" panose="05000000000000000000" pitchFamily="2" charset="2"/>
              <a:buChar char=""/>
            </a:pPr>
            <a:r>
              <a:rPr lang="fr-FR" dirty="0" smtClean="0">
                <a:solidFill>
                  <a:srgbClr val="0070C0"/>
                </a:solidFill>
              </a:rPr>
              <a:t>Fixe les horizons temporels,</a:t>
            </a:r>
            <a:endParaRPr lang="fr-FR" dirty="0">
              <a:solidFill>
                <a:srgbClr val="0070C0"/>
              </a:solidFill>
            </a:endParaRPr>
          </a:p>
          <a:p>
            <a:pPr marL="590534" indent="-304784">
              <a:spcBef>
                <a:spcPts val="1000"/>
              </a:spcBef>
              <a:buClr>
                <a:srgbClr val="81B719"/>
              </a:buClr>
              <a:buFont typeface="Wingdings" panose="05000000000000000000" pitchFamily="2" charset="2"/>
              <a:buChar char=""/>
            </a:pPr>
            <a:r>
              <a:rPr lang="fr-FR" dirty="0">
                <a:solidFill>
                  <a:srgbClr val="0070C0"/>
                </a:solidFill>
              </a:rPr>
              <a:t> </a:t>
            </a:r>
            <a:r>
              <a:rPr lang="fr-FR" dirty="0" smtClean="0">
                <a:solidFill>
                  <a:srgbClr val="0070C0"/>
                </a:solidFill>
              </a:rPr>
              <a:t>des enjeux </a:t>
            </a:r>
            <a:r>
              <a:rPr lang="fr-FR" dirty="0">
                <a:solidFill>
                  <a:srgbClr val="0070C0"/>
                </a:solidFill>
              </a:rPr>
              <a:t>de simplification :</a:t>
            </a:r>
          </a:p>
          <a:p>
            <a:pPr marL="1085833" lvl="2" indent="-228594">
              <a:lnSpc>
                <a:spcPct val="90000"/>
              </a:lnSpc>
              <a:spcBef>
                <a:spcPts val="500"/>
              </a:spcBef>
            </a:pPr>
            <a:r>
              <a:rPr lang="fr-FR" sz="1600" i="1" dirty="0" smtClean="0">
                <a:solidFill>
                  <a:srgbClr val="0070C0"/>
                </a:solidFill>
              </a:rPr>
              <a:t> rationaliser le </a:t>
            </a:r>
            <a:r>
              <a:rPr lang="fr-FR" sz="1600" i="1" dirty="0">
                <a:solidFill>
                  <a:srgbClr val="0070C0"/>
                </a:solidFill>
              </a:rPr>
              <a:t>nombre de </a:t>
            </a:r>
            <a:r>
              <a:rPr lang="fr-FR" sz="1600" i="1" dirty="0" smtClean="0">
                <a:solidFill>
                  <a:srgbClr val="0070C0"/>
                </a:solidFill>
              </a:rPr>
              <a:t>documents existants </a:t>
            </a:r>
            <a:r>
              <a:rPr lang="fr-FR" sz="1600" i="1" dirty="0">
                <a:solidFill>
                  <a:srgbClr val="0070C0"/>
                </a:solidFill>
              </a:rPr>
              <a:t/>
            </a:r>
            <a:br>
              <a:rPr lang="fr-FR" sz="1600" i="1" dirty="0">
                <a:solidFill>
                  <a:srgbClr val="0070C0"/>
                </a:solidFill>
              </a:rPr>
            </a:br>
            <a:r>
              <a:rPr lang="fr-FR" sz="1600" i="1" dirty="0">
                <a:solidFill>
                  <a:srgbClr val="0070C0"/>
                </a:solidFill>
              </a:rPr>
              <a:t>en </a:t>
            </a:r>
            <a:r>
              <a:rPr lang="fr-FR" sz="1600" i="1" dirty="0" smtClean="0">
                <a:solidFill>
                  <a:srgbClr val="0070C0"/>
                </a:solidFill>
              </a:rPr>
              <a:t>insérant dans le SRADDET plusieurs </a:t>
            </a:r>
            <a:r>
              <a:rPr lang="fr-FR" sz="1600" i="1" dirty="0">
                <a:solidFill>
                  <a:srgbClr val="0070C0"/>
                </a:solidFill>
              </a:rPr>
              <a:t>schémas </a:t>
            </a:r>
            <a:r>
              <a:rPr lang="fr-FR" sz="1600" i="1" dirty="0" smtClean="0">
                <a:solidFill>
                  <a:srgbClr val="0070C0"/>
                </a:solidFill>
              </a:rPr>
              <a:t>sectoriels</a:t>
            </a:r>
            <a:endParaRPr lang="fr-FR" sz="1600" i="1" dirty="0">
              <a:solidFill>
                <a:srgbClr val="0070C0"/>
              </a:solidFill>
            </a:endParaRPr>
          </a:p>
          <a:p>
            <a:pPr marL="590534" indent="-304784">
              <a:spcBef>
                <a:spcPts val="1000"/>
              </a:spcBef>
              <a:buClr>
                <a:srgbClr val="81B719"/>
              </a:buClr>
              <a:buFont typeface="Wingdings" panose="05000000000000000000" pitchFamily="2" charset="2"/>
              <a:buChar char=""/>
            </a:pPr>
            <a:r>
              <a:rPr lang="fr-FR" dirty="0">
                <a:solidFill>
                  <a:srgbClr val="0070C0"/>
                </a:solidFill>
              </a:rPr>
              <a:t> 5 dimensions thématiques :</a:t>
            </a:r>
          </a:p>
          <a:p>
            <a:pPr marL="1085833" lvl="2" indent="-228594">
              <a:lnSpc>
                <a:spcPct val="90000"/>
              </a:lnSpc>
              <a:spcBef>
                <a:spcPts val="500"/>
              </a:spcBef>
            </a:pPr>
            <a:r>
              <a:rPr lang="fr-FR" sz="1600" dirty="0">
                <a:solidFill>
                  <a:srgbClr val="0070C0"/>
                </a:solidFill>
              </a:rPr>
              <a:t>« infrastructures de transports et intermodalité » </a:t>
            </a:r>
          </a:p>
          <a:p>
            <a:pPr marL="1085833" lvl="2" indent="-228594">
              <a:lnSpc>
                <a:spcPct val="90000"/>
              </a:lnSpc>
              <a:spcBef>
                <a:spcPts val="500"/>
              </a:spcBef>
            </a:pPr>
            <a:r>
              <a:rPr lang="fr-FR" sz="1600" dirty="0">
                <a:solidFill>
                  <a:srgbClr val="0070C0"/>
                </a:solidFill>
              </a:rPr>
              <a:t> </a:t>
            </a:r>
            <a:r>
              <a:rPr lang="fr-FR" sz="1600" dirty="0">
                <a:solidFill>
                  <a:srgbClr val="FF0000"/>
                </a:solidFill>
              </a:rPr>
              <a:t>« climat air énergie », intégrant le SRCAE (Schéma Régional Climat Air Energie)</a:t>
            </a:r>
          </a:p>
          <a:p>
            <a:pPr marL="1085833" lvl="2" indent="-228594">
              <a:lnSpc>
                <a:spcPct val="90000"/>
              </a:lnSpc>
              <a:spcBef>
                <a:spcPts val="500"/>
              </a:spcBef>
            </a:pPr>
            <a:r>
              <a:rPr lang="fr-FR" sz="1600" dirty="0">
                <a:solidFill>
                  <a:srgbClr val="0070C0"/>
                </a:solidFill>
              </a:rPr>
              <a:t>« biodiversité », intégrant le  SRCE (Schéma Régional de Cohérence Ecologique )</a:t>
            </a:r>
          </a:p>
          <a:p>
            <a:pPr marL="1085833" lvl="2" indent="-228594">
              <a:lnSpc>
                <a:spcPct val="90000"/>
              </a:lnSpc>
              <a:spcBef>
                <a:spcPts val="500"/>
              </a:spcBef>
            </a:pPr>
            <a:r>
              <a:rPr lang="fr-FR" sz="1600" dirty="0">
                <a:solidFill>
                  <a:srgbClr val="0070C0"/>
                </a:solidFill>
              </a:rPr>
              <a:t>« déchets », intégrant le PRPGD (Plan Régional de Prévention et de gestion des déchets) </a:t>
            </a:r>
          </a:p>
          <a:p>
            <a:pPr marL="1085833" lvl="2" indent="-228594">
              <a:lnSpc>
                <a:spcPct val="90000"/>
              </a:lnSpc>
              <a:spcBef>
                <a:spcPts val="500"/>
              </a:spcBef>
            </a:pPr>
            <a:r>
              <a:rPr lang="fr-FR" sz="1600" dirty="0">
                <a:solidFill>
                  <a:srgbClr val="0070C0"/>
                </a:solidFill>
              </a:rPr>
              <a:t>« numérique » (intégration possible de la SCORAN)</a:t>
            </a:r>
          </a:p>
          <a:p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6342185" y="2473722"/>
            <a:ext cx="1899138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0070C0"/>
                </a:solidFill>
              </a:rPr>
              <a:t>Loi </a:t>
            </a:r>
            <a:r>
              <a:rPr lang="fr-FR" sz="2800" b="1" dirty="0" err="1" smtClean="0">
                <a:solidFill>
                  <a:srgbClr val="0070C0"/>
                </a:solidFill>
              </a:rPr>
              <a:t>NOTRe</a:t>
            </a:r>
            <a:endParaRPr lang="fr-FR" sz="2800" b="1" dirty="0">
              <a:solidFill>
                <a:srgbClr val="0070C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9761416" y="2122346"/>
            <a:ext cx="1899138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0070C0"/>
                </a:solidFill>
              </a:rPr>
              <a:t>Loi TECV</a:t>
            </a:r>
            <a:endParaRPr lang="fr-FR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443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2113707" y="250311"/>
            <a:ext cx="9679708" cy="1057937"/>
          </a:xfrm>
        </p:spPr>
        <p:txBody>
          <a:bodyPr>
            <a:normAutofit fontScale="90000"/>
          </a:bodyPr>
          <a:lstStyle/>
          <a:p>
            <a:pPr algn="l"/>
            <a:r>
              <a:rPr lang="fr-FR" dirty="0" smtClean="0">
                <a:solidFill>
                  <a:srgbClr val="0070C0"/>
                </a:solidFill>
              </a:rPr>
              <a:t>SRADDET : </a:t>
            </a:r>
            <a:br>
              <a:rPr lang="fr-FR" dirty="0" smtClean="0">
                <a:solidFill>
                  <a:srgbClr val="0070C0"/>
                </a:solidFill>
              </a:rPr>
            </a:br>
            <a:r>
              <a:rPr lang="fr-FR" dirty="0" smtClean="0">
                <a:solidFill>
                  <a:srgbClr val="0070C0"/>
                </a:solidFill>
              </a:rPr>
              <a:t>document opposable, </a:t>
            </a:r>
            <a:br>
              <a:rPr lang="fr-FR" dirty="0" smtClean="0">
                <a:solidFill>
                  <a:srgbClr val="0070C0"/>
                </a:solidFill>
              </a:rPr>
            </a:br>
            <a:r>
              <a:rPr lang="fr-FR" dirty="0" smtClean="0">
                <a:solidFill>
                  <a:srgbClr val="0070C0"/>
                </a:solidFill>
              </a:rPr>
              <a:t>contenant :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3769" y="1816625"/>
            <a:ext cx="5316415" cy="4896188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fr-FR" dirty="0" smtClean="0">
                <a:solidFill>
                  <a:srgbClr val="0070C0"/>
                </a:solidFill>
              </a:rPr>
              <a:t>un </a:t>
            </a:r>
            <a:r>
              <a:rPr lang="fr-FR" b="1" dirty="0" smtClean="0">
                <a:solidFill>
                  <a:srgbClr val="0070C0"/>
                </a:solidFill>
              </a:rPr>
              <a:t>rapport</a:t>
            </a:r>
            <a:r>
              <a:rPr lang="fr-FR" dirty="0" smtClean="0">
                <a:solidFill>
                  <a:srgbClr val="0070C0"/>
                </a:solidFill>
              </a:rPr>
              <a:t> sur les objectifs du schéma :</a:t>
            </a:r>
          </a:p>
          <a:p>
            <a:pPr lvl="0"/>
            <a:endParaRPr lang="fr-FR" dirty="0" smtClean="0">
              <a:solidFill>
                <a:srgbClr val="0070C0"/>
              </a:solidFill>
            </a:endParaRPr>
          </a:p>
          <a:p>
            <a:pPr lvl="1"/>
            <a:r>
              <a:rPr lang="fr-FR" dirty="0" smtClean="0">
                <a:solidFill>
                  <a:srgbClr val="0070C0"/>
                </a:solidFill>
              </a:rPr>
              <a:t>synthèse de l’état des lieux, de l’aménagement, du développement durable et de l’égalité des territoires dans la région,</a:t>
            </a:r>
          </a:p>
          <a:p>
            <a:pPr lvl="1"/>
            <a:r>
              <a:rPr lang="fr-FR" dirty="0" smtClean="0">
                <a:solidFill>
                  <a:srgbClr val="0070C0"/>
                </a:solidFill>
              </a:rPr>
              <a:t>identification des enjeux dans les domaines de compétences du schéma,</a:t>
            </a:r>
          </a:p>
          <a:p>
            <a:pPr lvl="1"/>
            <a:r>
              <a:rPr lang="fr-FR" dirty="0" smtClean="0">
                <a:solidFill>
                  <a:srgbClr val="0070C0"/>
                </a:solidFill>
              </a:rPr>
              <a:t>exposition de la stratégie régionale</a:t>
            </a:r>
          </a:p>
          <a:p>
            <a:pPr lvl="1"/>
            <a:r>
              <a:rPr lang="fr-FR" dirty="0" smtClean="0">
                <a:solidFill>
                  <a:srgbClr val="0070C0"/>
                </a:solidFill>
              </a:rPr>
              <a:t>fixation d’objectifs</a:t>
            </a:r>
          </a:p>
          <a:p>
            <a:pPr lvl="0"/>
            <a:endParaRPr lang="fr-FR" dirty="0" smtClean="0">
              <a:solidFill>
                <a:srgbClr val="0070C0"/>
              </a:solidFill>
            </a:endParaRPr>
          </a:p>
          <a:p>
            <a:pPr lvl="0"/>
            <a:r>
              <a:rPr lang="fr-FR" dirty="0" smtClean="0">
                <a:solidFill>
                  <a:srgbClr val="0070C0"/>
                </a:solidFill>
              </a:rPr>
              <a:t>+ une </a:t>
            </a:r>
            <a:r>
              <a:rPr lang="fr-FR" b="1" dirty="0" smtClean="0">
                <a:solidFill>
                  <a:srgbClr val="0070C0"/>
                </a:solidFill>
              </a:rPr>
              <a:t>carte synthétique (1/150 000)</a:t>
            </a:r>
          </a:p>
          <a:p>
            <a:pPr lvl="0"/>
            <a:endParaRPr lang="fr-FR" dirty="0" smtClean="0">
              <a:solidFill>
                <a:srgbClr val="0070C0"/>
              </a:solidFill>
            </a:endParaRPr>
          </a:p>
          <a:p>
            <a:pPr lvl="0"/>
            <a:r>
              <a:rPr lang="fr-FR" dirty="0" smtClean="0">
                <a:solidFill>
                  <a:srgbClr val="0070C0"/>
                </a:solidFill>
              </a:rPr>
              <a:t>+ un </a:t>
            </a:r>
            <a:r>
              <a:rPr lang="fr-FR" b="1" dirty="0" smtClean="0">
                <a:solidFill>
                  <a:srgbClr val="0070C0"/>
                </a:solidFill>
              </a:rPr>
              <a:t>fascicule</a:t>
            </a:r>
            <a:r>
              <a:rPr lang="fr-FR" dirty="0" smtClean="0">
                <a:solidFill>
                  <a:srgbClr val="0070C0"/>
                </a:solidFill>
              </a:rPr>
              <a:t> regroupant les règles générales organisé en chapitres thématiques</a:t>
            </a:r>
          </a:p>
          <a:p>
            <a:pPr lvl="0"/>
            <a:endParaRPr lang="fr-FR" dirty="0" smtClean="0">
              <a:solidFill>
                <a:srgbClr val="0070C0"/>
              </a:solidFill>
            </a:endParaRPr>
          </a:p>
          <a:p>
            <a:pPr lvl="0"/>
            <a:r>
              <a:rPr lang="fr-FR" dirty="0" smtClean="0">
                <a:solidFill>
                  <a:srgbClr val="0070C0"/>
                </a:solidFill>
              </a:rPr>
              <a:t>+ des </a:t>
            </a:r>
            <a:r>
              <a:rPr lang="fr-FR" b="1" dirty="0" smtClean="0">
                <a:solidFill>
                  <a:srgbClr val="0070C0"/>
                </a:solidFill>
              </a:rPr>
              <a:t>annexes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5262" y="664880"/>
            <a:ext cx="5427784" cy="6047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52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2113707" y="250311"/>
            <a:ext cx="9679708" cy="1057937"/>
          </a:xfrm>
        </p:spPr>
        <p:txBody>
          <a:bodyPr>
            <a:normAutofit fontScale="90000"/>
          </a:bodyPr>
          <a:lstStyle/>
          <a:p>
            <a:pPr algn="l"/>
            <a:r>
              <a:rPr lang="fr-FR" dirty="0" smtClean="0">
                <a:solidFill>
                  <a:srgbClr val="0070C0"/>
                </a:solidFill>
              </a:rPr>
              <a:t>SRADDET : </a:t>
            </a:r>
            <a:br>
              <a:rPr lang="fr-FR" dirty="0" smtClean="0">
                <a:solidFill>
                  <a:srgbClr val="0070C0"/>
                </a:solidFill>
              </a:rPr>
            </a:br>
            <a:r>
              <a:rPr lang="fr-FR" dirty="0" smtClean="0">
                <a:solidFill>
                  <a:srgbClr val="0070C0"/>
                </a:solidFill>
              </a:rPr>
              <a:t>document opposable, </a:t>
            </a:r>
            <a:br>
              <a:rPr lang="fr-FR" dirty="0" smtClean="0">
                <a:solidFill>
                  <a:srgbClr val="0070C0"/>
                </a:solidFill>
              </a:rPr>
            </a:br>
            <a:r>
              <a:rPr lang="fr-FR" dirty="0" smtClean="0">
                <a:solidFill>
                  <a:srgbClr val="0070C0"/>
                </a:solidFill>
              </a:rPr>
              <a:t>contenant :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3769" y="1816625"/>
            <a:ext cx="5316415" cy="4896188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fr-FR" dirty="0" smtClean="0">
                <a:solidFill>
                  <a:srgbClr val="0070C0"/>
                </a:solidFill>
              </a:rPr>
              <a:t>un </a:t>
            </a:r>
            <a:r>
              <a:rPr lang="fr-FR" b="1" dirty="0" smtClean="0">
                <a:solidFill>
                  <a:srgbClr val="0070C0"/>
                </a:solidFill>
              </a:rPr>
              <a:t>rapport</a:t>
            </a:r>
            <a:r>
              <a:rPr lang="fr-FR" dirty="0" smtClean="0">
                <a:solidFill>
                  <a:srgbClr val="0070C0"/>
                </a:solidFill>
              </a:rPr>
              <a:t> sur les objectifs du schéma :</a:t>
            </a:r>
          </a:p>
          <a:p>
            <a:pPr lvl="0"/>
            <a:endParaRPr lang="fr-FR" dirty="0" smtClean="0">
              <a:solidFill>
                <a:srgbClr val="0070C0"/>
              </a:solidFill>
            </a:endParaRPr>
          </a:p>
          <a:p>
            <a:pPr lvl="1"/>
            <a:r>
              <a:rPr lang="fr-FR" dirty="0" smtClean="0">
                <a:solidFill>
                  <a:srgbClr val="0070C0"/>
                </a:solidFill>
              </a:rPr>
              <a:t>synthèse de l’état des lieux, de l’aménagement, du développement durable et de l’égalité des territoires dans la région,</a:t>
            </a:r>
          </a:p>
          <a:p>
            <a:pPr lvl="1"/>
            <a:r>
              <a:rPr lang="fr-FR" dirty="0" smtClean="0">
                <a:solidFill>
                  <a:srgbClr val="0070C0"/>
                </a:solidFill>
              </a:rPr>
              <a:t>identification des enjeux dans les domaines de compétences du schéma,</a:t>
            </a:r>
          </a:p>
          <a:p>
            <a:pPr lvl="1"/>
            <a:r>
              <a:rPr lang="fr-FR" dirty="0" smtClean="0">
                <a:solidFill>
                  <a:srgbClr val="0070C0"/>
                </a:solidFill>
              </a:rPr>
              <a:t>exposition de la stratégie régionale</a:t>
            </a:r>
          </a:p>
          <a:p>
            <a:pPr lvl="1"/>
            <a:r>
              <a:rPr lang="fr-FR" dirty="0" smtClean="0">
                <a:solidFill>
                  <a:srgbClr val="0070C0"/>
                </a:solidFill>
              </a:rPr>
              <a:t>fixation d’objectifs</a:t>
            </a:r>
          </a:p>
          <a:p>
            <a:pPr lvl="0"/>
            <a:endParaRPr lang="fr-FR" dirty="0" smtClean="0">
              <a:solidFill>
                <a:srgbClr val="0070C0"/>
              </a:solidFill>
            </a:endParaRPr>
          </a:p>
          <a:p>
            <a:pPr lvl="0"/>
            <a:r>
              <a:rPr lang="fr-FR" dirty="0" smtClean="0">
                <a:solidFill>
                  <a:srgbClr val="0070C0"/>
                </a:solidFill>
              </a:rPr>
              <a:t>+ une </a:t>
            </a:r>
            <a:r>
              <a:rPr lang="fr-FR" b="1" dirty="0" smtClean="0">
                <a:solidFill>
                  <a:srgbClr val="0070C0"/>
                </a:solidFill>
              </a:rPr>
              <a:t>carte synthétique (1/150 000)</a:t>
            </a:r>
          </a:p>
          <a:p>
            <a:pPr lvl="0"/>
            <a:endParaRPr lang="fr-FR" dirty="0" smtClean="0">
              <a:solidFill>
                <a:srgbClr val="0070C0"/>
              </a:solidFill>
            </a:endParaRPr>
          </a:p>
          <a:p>
            <a:pPr lvl="0"/>
            <a:r>
              <a:rPr lang="fr-FR" dirty="0" smtClean="0">
                <a:solidFill>
                  <a:srgbClr val="0070C0"/>
                </a:solidFill>
              </a:rPr>
              <a:t>+ un </a:t>
            </a:r>
            <a:r>
              <a:rPr lang="fr-FR" b="1" dirty="0" smtClean="0">
                <a:solidFill>
                  <a:srgbClr val="0070C0"/>
                </a:solidFill>
              </a:rPr>
              <a:t>fascicule</a:t>
            </a:r>
            <a:r>
              <a:rPr lang="fr-FR" dirty="0" smtClean="0">
                <a:solidFill>
                  <a:srgbClr val="0070C0"/>
                </a:solidFill>
              </a:rPr>
              <a:t> regroupant les règles générales organisé en chapitres thématiques</a:t>
            </a:r>
          </a:p>
          <a:p>
            <a:pPr lvl="0"/>
            <a:endParaRPr lang="fr-FR" dirty="0" smtClean="0">
              <a:solidFill>
                <a:srgbClr val="0070C0"/>
              </a:solidFill>
            </a:endParaRPr>
          </a:p>
          <a:p>
            <a:pPr lvl="0"/>
            <a:r>
              <a:rPr lang="fr-FR" dirty="0" smtClean="0">
                <a:solidFill>
                  <a:srgbClr val="0070C0"/>
                </a:solidFill>
              </a:rPr>
              <a:t>+ des </a:t>
            </a:r>
            <a:r>
              <a:rPr lang="fr-FR" b="1" dirty="0" smtClean="0">
                <a:solidFill>
                  <a:srgbClr val="0070C0"/>
                </a:solidFill>
              </a:rPr>
              <a:t>annexes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210" y="0"/>
            <a:ext cx="48493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39613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1016" y="534906"/>
            <a:ext cx="3962400" cy="1087883"/>
          </a:xfrm>
        </p:spPr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Les objectifs </a:t>
            </a:r>
            <a:r>
              <a:rPr lang="fr-FR" sz="4000" b="1" i="1" dirty="0" smtClean="0">
                <a:solidFill>
                  <a:schemeClr val="accent1">
                    <a:lumMod val="75000"/>
                  </a:schemeClr>
                </a:solidFill>
              </a:rPr>
              <a:t>CAE</a:t>
            </a:r>
            <a:r>
              <a:rPr lang="fr-FR" b="1" i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fr-FR" b="1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dans le </a:t>
            </a:r>
            <a:r>
              <a:rPr lang="fr-FR" sz="4000" b="1" dirty="0" smtClean="0">
                <a:solidFill>
                  <a:schemeClr val="accent1">
                    <a:lumMod val="75000"/>
                  </a:schemeClr>
                </a:solidFill>
              </a:rPr>
              <a:t>SRADDET</a:t>
            </a:r>
            <a:endParaRPr lang="fr-FR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hape 129"/>
          <p:cNvSpPr/>
          <p:nvPr/>
        </p:nvSpPr>
        <p:spPr>
          <a:xfrm>
            <a:off x="4473072" y="534906"/>
            <a:ext cx="940470" cy="846054"/>
          </a:xfrm>
          <a:prstGeom prst="teardrop">
            <a:avLst>
              <a:gd name="adj" fmla="val 100000"/>
            </a:avLst>
          </a:prstGeom>
          <a:solidFill>
            <a:srgbClr val="16779B"/>
          </a:solidFill>
          <a:ln w="12700" cap="flat" cmpd="sng">
            <a:solidFill>
              <a:srgbClr val="8EC21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6000" tIns="45700" rIns="360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CGCT</a:t>
            </a:r>
            <a:r>
              <a:rPr lang="fr-FR" sz="1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fr-FR" sz="1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fr-FR" sz="14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Art. L4251-1</a:t>
            </a:r>
            <a:endParaRPr sz="18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Shape 130"/>
          <p:cNvSpPr/>
          <p:nvPr/>
        </p:nvSpPr>
        <p:spPr>
          <a:xfrm>
            <a:off x="5569284" y="534906"/>
            <a:ext cx="6420853" cy="49469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dirty="0">
                <a:solidFill>
                  <a:srgbClr val="16779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</a:t>
            </a:r>
            <a:r>
              <a:rPr lang="fr-FR" sz="1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fr-FR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 SRADDET fixe les </a:t>
            </a:r>
            <a:r>
              <a:rPr lang="fr-FR" sz="1800" b="1" dirty="0">
                <a:solidFill>
                  <a:srgbClr val="16779B"/>
                </a:solidFill>
                <a:latin typeface="Calibri"/>
                <a:ea typeface="Calibri"/>
                <a:cs typeface="Calibri"/>
                <a:sym typeface="Calibri"/>
              </a:rPr>
              <a:t>objectifs de moyen et long termes </a:t>
            </a:r>
            <a:r>
              <a:rPr lang="fr-FR" sz="1800" b="1" dirty="0" smtClean="0">
                <a:solidFill>
                  <a:srgbClr val="16779B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fr-FR" sz="1800" b="1" dirty="0" smtClean="0">
                <a:solidFill>
                  <a:srgbClr val="16779B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fr-FR" sz="1800" b="1" dirty="0" smtClean="0">
                <a:solidFill>
                  <a:srgbClr val="16779B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fr-FR" sz="18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sur </a:t>
            </a:r>
            <a:r>
              <a:rPr lang="fr-FR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 territoire de la région </a:t>
            </a:r>
            <a:r>
              <a:rPr lang="fr-FR" sz="18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fr-FR" sz="18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fr-FR" sz="18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en </a:t>
            </a:r>
            <a:r>
              <a:rPr lang="fr-FR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matière : </a:t>
            </a:r>
            <a:r>
              <a:rPr lang="fr-FR" sz="18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fr-FR" sz="18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fr-FR" sz="1800" b="1" dirty="0" smtClean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d'équilibre </a:t>
            </a:r>
            <a:r>
              <a:rPr lang="fr-FR" sz="1800" b="1" dirty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et d'égalité des territoires</a:t>
            </a:r>
            <a:r>
              <a:rPr lang="fr-FR" sz="1800" b="1" dirty="0" smtClean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endParaRPr sz="1800" b="1" dirty="0">
              <a:solidFill>
                <a:schemeClr val="accent1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fr-FR" sz="1800" b="1" dirty="0" smtClean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d'implantation </a:t>
            </a:r>
            <a:r>
              <a:rPr lang="fr-FR" sz="1800" b="1" dirty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des différentes infrastructures d'intérêt </a:t>
            </a:r>
            <a:r>
              <a:rPr lang="fr-FR" sz="1800" b="1" dirty="0" smtClean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régional</a:t>
            </a:r>
            <a:endParaRPr sz="1800" b="1" dirty="0">
              <a:solidFill>
                <a:schemeClr val="accent1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fr-FR" sz="1800" b="1" dirty="0" smtClean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de </a:t>
            </a:r>
            <a:r>
              <a:rPr lang="fr-FR" sz="1800" b="1" dirty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désenclavement des territoires ruraux, </a:t>
            </a:r>
            <a:endParaRPr sz="1800" b="1" dirty="0">
              <a:solidFill>
                <a:schemeClr val="accent1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fr-FR" sz="1800" b="1" dirty="0" smtClean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d'habitat</a:t>
            </a:r>
            <a:endParaRPr sz="1800" b="1" dirty="0">
              <a:solidFill>
                <a:schemeClr val="accent1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fr-FR" sz="1800" b="1" dirty="0" smtClean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de </a:t>
            </a:r>
            <a:r>
              <a:rPr lang="fr-FR" sz="1800" b="1" dirty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gestion économe de </a:t>
            </a:r>
            <a:r>
              <a:rPr lang="fr-FR" sz="1800" b="1" dirty="0" smtClean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l'espace</a:t>
            </a:r>
            <a:endParaRPr sz="1800" b="1" dirty="0">
              <a:solidFill>
                <a:schemeClr val="accent1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fr-FR" sz="1800" b="1" dirty="0" smtClean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d'intermodalité </a:t>
            </a:r>
            <a:r>
              <a:rPr lang="fr-FR" sz="1800" b="1" dirty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et de développement des </a:t>
            </a:r>
            <a:r>
              <a:rPr lang="fr-FR" sz="1800" b="1" dirty="0" smtClean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transports</a:t>
            </a:r>
            <a:endParaRPr sz="1800" b="1" dirty="0">
              <a:solidFill>
                <a:schemeClr val="accent1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fr-FR" sz="1800" b="1" dirty="0" smtClean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de </a:t>
            </a:r>
            <a:r>
              <a:rPr lang="fr-FR" sz="1800" b="1" dirty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maîtrise et de valorisation de </a:t>
            </a:r>
            <a:r>
              <a:rPr lang="fr-FR" sz="1800" b="1" dirty="0" smtClean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l'énergie</a:t>
            </a:r>
            <a:endParaRPr sz="1800" b="1" dirty="0">
              <a:solidFill>
                <a:schemeClr val="accent1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fr-FR" sz="1800" b="1" dirty="0" smtClean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de </a:t>
            </a:r>
            <a:r>
              <a:rPr lang="fr-FR" sz="1800" b="1" dirty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lutte contre le changement </a:t>
            </a:r>
            <a:r>
              <a:rPr lang="fr-FR" sz="1800" b="1" dirty="0" smtClean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climatique</a:t>
            </a:r>
            <a:endParaRPr sz="1800" b="1" dirty="0">
              <a:solidFill>
                <a:schemeClr val="accent1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fr-FR" sz="1800" b="1" dirty="0" smtClean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de </a:t>
            </a:r>
            <a:r>
              <a:rPr lang="fr-FR" sz="1800" b="1" dirty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pollution de </a:t>
            </a:r>
            <a:r>
              <a:rPr lang="fr-FR" sz="1800" b="1" dirty="0" smtClean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l'air</a:t>
            </a:r>
            <a:endParaRPr sz="1800" b="1" dirty="0">
              <a:solidFill>
                <a:schemeClr val="accent1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fr-FR" sz="1800" b="1" dirty="0" smtClean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de </a:t>
            </a:r>
            <a:r>
              <a:rPr lang="fr-FR" sz="1800" b="1" dirty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protection et de restauration de la </a:t>
            </a:r>
            <a:r>
              <a:rPr lang="fr-FR" sz="1800" b="1" dirty="0" smtClean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biodiversité </a:t>
            </a:r>
            <a:endParaRPr sz="1800" b="1" dirty="0">
              <a:solidFill>
                <a:schemeClr val="accent1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fr-FR" sz="1800" b="1" dirty="0" smtClean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de </a:t>
            </a:r>
            <a:r>
              <a:rPr lang="fr-FR" sz="1800" b="1" dirty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prévention et de gestion des déchets. </a:t>
            </a:r>
            <a:endParaRPr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Shape 130"/>
          <p:cNvSpPr/>
          <p:nvPr/>
        </p:nvSpPr>
        <p:spPr>
          <a:xfrm>
            <a:off x="5569283" y="534906"/>
            <a:ext cx="6420853" cy="49469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dirty="0">
                <a:solidFill>
                  <a:srgbClr val="16779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</a:t>
            </a:r>
            <a:r>
              <a:rPr lang="fr-FR" sz="1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fr-FR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 SRADDET fixe les </a:t>
            </a:r>
            <a:r>
              <a:rPr lang="fr-FR" sz="1800" b="1" dirty="0">
                <a:solidFill>
                  <a:srgbClr val="16779B"/>
                </a:solidFill>
                <a:latin typeface="Calibri"/>
                <a:ea typeface="Calibri"/>
                <a:cs typeface="Calibri"/>
                <a:sym typeface="Calibri"/>
              </a:rPr>
              <a:t>objectifs de moyen et long termes </a:t>
            </a:r>
            <a:r>
              <a:rPr lang="fr-FR" sz="1800" b="1" dirty="0" smtClean="0">
                <a:solidFill>
                  <a:srgbClr val="16779B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fr-FR" sz="1800" b="1" dirty="0" smtClean="0">
                <a:solidFill>
                  <a:srgbClr val="16779B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fr-FR" sz="1800" b="1" dirty="0" smtClean="0">
                <a:solidFill>
                  <a:srgbClr val="16779B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fr-FR" sz="18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sur </a:t>
            </a:r>
            <a:r>
              <a:rPr lang="fr-FR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 territoire de la région </a:t>
            </a:r>
            <a:r>
              <a:rPr lang="fr-FR" sz="18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fr-FR" sz="18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fr-FR" sz="18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en </a:t>
            </a:r>
            <a:r>
              <a:rPr lang="fr-FR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matière : </a:t>
            </a:r>
            <a:r>
              <a:rPr lang="fr-FR" sz="18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fr-FR" sz="18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fr-FR" sz="1800" b="1" dirty="0" smtClean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d'équilibre </a:t>
            </a:r>
            <a:r>
              <a:rPr lang="fr-FR" sz="1800" b="1" dirty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et d'égalité des territoires</a:t>
            </a:r>
            <a:r>
              <a:rPr lang="fr-FR" sz="1800" b="1" dirty="0" smtClean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endParaRPr sz="1800" b="1" dirty="0">
              <a:solidFill>
                <a:schemeClr val="accent1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fr-FR" sz="1800" b="1" dirty="0" smtClean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d'implantation </a:t>
            </a:r>
            <a:r>
              <a:rPr lang="fr-FR" sz="1800" b="1" dirty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des différentes infrastructures d'intérêt </a:t>
            </a:r>
            <a:r>
              <a:rPr lang="fr-FR" sz="1800" b="1" dirty="0" smtClean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régional</a:t>
            </a:r>
            <a:endParaRPr sz="1800" b="1" dirty="0">
              <a:solidFill>
                <a:schemeClr val="accent1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fr-FR" sz="1800" b="1" dirty="0" smtClean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de </a:t>
            </a:r>
            <a:r>
              <a:rPr lang="fr-FR" sz="1800" b="1" dirty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désenclavement des territoires ruraux, </a:t>
            </a:r>
            <a:endParaRPr sz="1800" b="1" dirty="0">
              <a:solidFill>
                <a:schemeClr val="accent1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fr-FR" sz="1800" b="1" dirty="0" smtClean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d'</a:t>
            </a:r>
            <a:r>
              <a:rPr lang="fr-FR" sz="18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habitat</a:t>
            </a:r>
            <a:endParaRPr sz="18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fr-FR" sz="1800" b="1" dirty="0" smtClean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de </a:t>
            </a:r>
            <a:r>
              <a:rPr lang="fr-FR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gestion économe de </a:t>
            </a:r>
            <a:r>
              <a:rPr lang="fr-FR" sz="18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l'espace</a:t>
            </a:r>
            <a:endParaRPr sz="18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fr-FR" sz="1800" b="1" dirty="0" smtClean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d'intermodalité </a:t>
            </a:r>
            <a:r>
              <a:rPr lang="fr-FR" sz="1800" b="1" dirty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et de développement des </a:t>
            </a:r>
            <a:r>
              <a:rPr lang="fr-FR" sz="18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transports</a:t>
            </a:r>
            <a:endParaRPr sz="18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fr-FR" sz="1800" b="1" dirty="0" smtClean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de </a:t>
            </a:r>
            <a:r>
              <a:rPr lang="fr-FR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maîtrise et de valorisation de </a:t>
            </a:r>
            <a:r>
              <a:rPr lang="fr-FR" sz="18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l'énergie</a:t>
            </a:r>
            <a:endParaRPr sz="18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fr-FR" sz="1800" b="1" dirty="0" smtClean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de </a:t>
            </a:r>
            <a:r>
              <a:rPr lang="fr-FR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lutte contre le changement </a:t>
            </a:r>
            <a:r>
              <a:rPr lang="fr-FR" sz="18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climatique</a:t>
            </a:r>
            <a:endParaRPr sz="18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fr-FR" sz="1800" b="1" dirty="0" smtClean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de </a:t>
            </a:r>
            <a:r>
              <a:rPr lang="fr-FR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pollution de </a:t>
            </a:r>
            <a:r>
              <a:rPr lang="fr-FR" sz="18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l'air</a:t>
            </a:r>
            <a:endParaRPr sz="18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fr-FR" sz="1800" b="1" dirty="0" smtClean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de </a:t>
            </a:r>
            <a:r>
              <a:rPr lang="fr-FR" sz="1800" b="1" dirty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protection et de restauration de la </a:t>
            </a:r>
            <a:r>
              <a:rPr lang="fr-FR" sz="1800" b="1" dirty="0" smtClean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biodiversité </a:t>
            </a:r>
            <a:endParaRPr sz="1800" b="1" dirty="0">
              <a:solidFill>
                <a:schemeClr val="tx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fr-FR" sz="1800" b="1" dirty="0" smtClean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de </a:t>
            </a:r>
            <a:r>
              <a:rPr lang="fr-FR" sz="1800" b="1" dirty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prévention et de gestion des </a:t>
            </a:r>
            <a:r>
              <a:rPr lang="fr-FR" sz="1800" b="1" dirty="0">
                <a:solidFill>
                  <a:schemeClr val="accent6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déchets</a:t>
            </a:r>
            <a:r>
              <a:rPr lang="fr-FR" sz="1800" b="1" dirty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444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5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500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2866</TotalTime>
  <Words>6074</Words>
  <Application>Microsoft Office PowerPoint</Application>
  <PresentationFormat>Grand écran</PresentationFormat>
  <Paragraphs>1837</Paragraphs>
  <Slides>31</Slides>
  <Notes>30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31</vt:i4>
      </vt:variant>
    </vt:vector>
  </HeadingPairs>
  <TitlesOfParts>
    <vt:vector size="43" baseType="lpstr">
      <vt:lpstr>Arial</vt:lpstr>
      <vt:lpstr>Arial Black</vt:lpstr>
      <vt:lpstr>Bradley Hand ITC</vt:lpstr>
      <vt:lpstr>Calibri</vt:lpstr>
      <vt:lpstr>Calibri Light</vt:lpstr>
      <vt:lpstr>Courier New</vt:lpstr>
      <vt:lpstr>Gadugi</vt:lpstr>
      <vt:lpstr>Times</vt:lpstr>
      <vt:lpstr>Times New Roman</vt:lpstr>
      <vt:lpstr>Wingdings</vt:lpstr>
      <vt:lpstr>Thème Office</vt:lpstr>
      <vt:lpstr>1_Thème Office</vt:lpstr>
      <vt:lpstr>Présentation PowerPoint</vt:lpstr>
      <vt:lpstr>Les objectifs  « Climat-Air-Energie »  du futur SRADDET</vt:lpstr>
      <vt:lpstr>Présentation PowerPoint</vt:lpstr>
      <vt:lpstr>Présentation PowerPoint</vt:lpstr>
      <vt:lpstr>Les objectifs  « Climat-Air-Energie »  du futur SRADDET</vt:lpstr>
      <vt:lpstr>Exercice sous contraintes législatives et réglementaires</vt:lpstr>
      <vt:lpstr>SRADDET :  document opposable,  contenant :</vt:lpstr>
      <vt:lpstr>SRADDET :  document opposable,  contenant :</vt:lpstr>
      <vt:lpstr>Les objectifs CAE dans le SRADDET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Région Hauts-de-France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LAMIOT Florent</dc:creator>
  <cp:lastModifiedBy>Bertrand LAFOLIE</cp:lastModifiedBy>
  <cp:revision>134</cp:revision>
  <cp:lastPrinted>2018-06-01T13:21:13Z</cp:lastPrinted>
  <dcterms:created xsi:type="dcterms:W3CDTF">2018-05-17T14:33:40Z</dcterms:created>
  <dcterms:modified xsi:type="dcterms:W3CDTF">2018-06-01T14:14:24Z</dcterms:modified>
</cp:coreProperties>
</file>